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notesMasterIdLst>
    <p:notesMasterId r:id="rId26"/>
  </p:notesMasterIdLst>
  <p:sldIdLst>
    <p:sldId id="256" r:id="rId2"/>
    <p:sldId id="330" r:id="rId3"/>
    <p:sldId id="345" r:id="rId4"/>
    <p:sldId id="346" r:id="rId5"/>
    <p:sldId id="347" r:id="rId6"/>
    <p:sldId id="348" r:id="rId7"/>
    <p:sldId id="349" r:id="rId8"/>
    <p:sldId id="350" r:id="rId9"/>
    <p:sldId id="351" r:id="rId10"/>
    <p:sldId id="352" r:id="rId11"/>
    <p:sldId id="353" r:id="rId12"/>
    <p:sldId id="354" r:id="rId13"/>
    <p:sldId id="355" r:id="rId14"/>
    <p:sldId id="356" r:id="rId15"/>
    <p:sldId id="357" r:id="rId16"/>
    <p:sldId id="358" r:id="rId17"/>
    <p:sldId id="359" r:id="rId18"/>
    <p:sldId id="360" r:id="rId19"/>
    <p:sldId id="361" r:id="rId20"/>
    <p:sldId id="362" r:id="rId21"/>
    <p:sldId id="367" r:id="rId22"/>
    <p:sldId id="363" r:id="rId23"/>
    <p:sldId id="364" r:id="rId24"/>
    <p:sldId id="337"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AF46"/>
    <a:srgbClr val="0C0C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3" d="100"/>
          <a:sy n="63" d="100"/>
        </p:scale>
        <p:origin x="293"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5E76B8B-6D90-4308-873E-DF7111BC1332}" type="datetimeFigureOut">
              <a:rPr lang="en-US" smtClean="0"/>
              <a:t>12/3/2025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0E56E76-03CF-4E8A-9B96-C85995864CD2}" type="slidenum">
              <a:rPr lang="en-US" smtClean="0"/>
              <a:t>‹#›</a:t>
            </a:fld>
            <a:endParaRPr lang="en-US"/>
          </a:p>
        </p:txBody>
      </p:sp>
    </p:spTree>
    <p:extLst>
      <p:ext uri="{BB962C8B-B14F-4D97-AF65-F5344CB8AC3E}">
        <p14:creationId xmlns:p14="http://schemas.microsoft.com/office/powerpoint/2010/main" val="35416467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D4B4ABA4-3D7F-41D8-B986-FD613B1C345B}" type="datetime1">
              <a:rPr lang="en-US" smtClean="0"/>
              <a:t>12/3/2025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FD03C0-E589-48A8-AAAF-E85D80DD852B}" type="slidenum">
              <a:rPr lang="en-US" smtClean="0"/>
              <a:t>‹#›</a:t>
            </a:fld>
            <a:endParaRPr lang="en-US"/>
          </a:p>
        </p:txBody>
      </p:sp>
    </p:spTree>
    <p:extLst>
      <p:ext uri="{BB962C8B-B14F-4D97-AF65-F5344CB8AC3E}">
        <p14:creationId xmlns:p14="http://schemas.microsoft.com/office/powerpoint/2010/main" val="5290026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9AC4A1C-3535-4863-B429-51E8C17A8D7E}" type="datetime1">
              <a:rPr lang="en-US" smtClean="0"/>
              <a:t>12/3/2025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FD03C0-E589-48A8-AAAF-E85D80DD852B}" type="slidenum">
              <a:rPr lang="en-US" smtClean="0"/>
              <a:t>‹#›</a:t>
            </a:fld>
            <a:endParaRPr lang="en-US"/>
          </a:p>
        </p:txBody>
      </p:sp>
    </p:spTree>
    <p:extLst>
      <p:ext uri="{BB962C8B-B14F-4D97-AF65-F5344CB8AC3E}">
        <p14:creationId xmlns:p14="http://schemas.microsoft.com/office/powerpoint/2010/main" val="40475059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6004331-0FEB-4F5F-A744-894EFC965B57}" type="datetime1">
              <a:rPr lang="en-US" smtClean="0"/>
              <a:t>12/3/2025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FD03C0-E589-48A8-AAAF-E85D80DD852B}" type="slidenum">
              <a:rPr lang="en-US" smtClean="0"/>
              <a:t>‹#›</a:t>
            </a:fld>
            <a:endParaRPr lang="en-US"/>
          </a:p>
        </p:txBody>
      </p:sp>
    </p:spTree>
    <p:extLst>
      <p:ext uri="{BB962C8B-B14F-4D97-AF65-F5344CB8AC3E}">
        <p14:creationId xmlns:p14="http://schemas.microsoft.com/office/powerpoint/2010/main" val="19693899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8AD92FB7-E555-45FC-ABF6-271D6BC80BDA}" type="datetime1">
              <a:rPr lang="en-US" smtClean="0"/>
              <a:t>12/3/2025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FD03C0-E589-48A8-AAAF-E85D80DD852B}" type="slidenum">
              <a:rPr lang="en-US" smtClean="0"/>
              <a:t>‹#›</a:t>
            </a:fld>
            <a:endParaRPr lang="en-US"/>
          </a:p>
        </p:txBody>
      </p:sp>
    </p:spTree>
    <p:extLst>
      <p:ext uri="{BB962C8B-B14F-4D97-AF65-F5344CB8AC3E}">
        <p14:creationId xmlns:p14="http://schemas.microsoft.com/office/powerpoint/2010/main" val="1118985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2" presetClass="entr" presetSubtype="4"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 lvl="2">
            <p:tnLst>
              <p:par>
                <p:cTn presetID="2" presetClass="entr" presetSubtype="4"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 lvl="3">
            <p:tnLst>
              <p:par>
                <p:cTn presetID="2" presetClass="entr" presetSubtype="4"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 lvl="4">
            <p:tnLst>
              <p:par>
                <p:cTn presetID="2" presetClass="entr" presetSubtype="4"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 lvl="5">
            <p:tnLst>
              <p:par>
                <p:cTn presetID="2" presetClass="entr" presetSubtype="4"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06FAD8B-0C5C-4E97-A20B-3ADA39161853}" type="datetime1">
              <a:rPr lang="en-US" smtClean="0"/>
              <a:t>12/3/2025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FD03C0-E589-48A8-AAAF-E85D80DD852B}" type="slidenum">
              <a:rPr lang="en-US" smtClean="0"/>
              <a:t>‹#›</a:t>
            </a:fld>
            <a:endParaRPr lang="en-US"/>
          </a:p>
        </p:txBody>
      </p:sp>
    </p:spTree>
    <p:extLst>
      <p:ext uri="{BB962C8B-B14F-4D97-AF65-F5344CB8AC3E}">
        <p14:creationId xmlns:p14="http://schemas.microsoft.com/office/powerpoint/2010/main" val="11271728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D97DB95-C502-4759-8A57-CA5A4DBA1A0F}" type="datetime1">
              <a:rPr lang="en-US" smtClean="0"/>
              <a:t>12/3/2025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DFD03C0-E589-48A8-AAAF-E85D80DD852B}" type="slidenum">
              <a:rPr lang="en-US" smtClean="0"/>
              <a:t>‹#›</a:t>
            </a:fld>
            <a:endParaRPr lang="en-US"/>
          </a:p>
        </p:txBody>
      </p:sp>
    </p:spTree>
    <p:extLst>
      <p:ext uri="{BB962C8B-B14F-4D97-AF65-F5344CB8AC3E}">
        <p14:creationId xmlns:p14="http://schemas.microsoft.com/office/powerpoint/2010/main" val="3454827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A65E1E7-1C32-41DE-86D3-610E5272649D}" type="datetime1">
              <a:rPr lang="en-US" smtClean="0"/>
              <a:t>12/3/2025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DFD03C0-E589-48A8-AAAF-E85D80DD852B}" type="slidenum">
              <a:rPr lang="en-US" smtClean="0"/>
              <a:t>‹#›</a:t>
            </a:fld>
            <a:endParaRPr lang="en-US"/>
          </a:p>
        </p:txBody>
      </p:sp>
    </p:spTree>
    <p:extLst>
      <p:ext uri="{BB962C8B-B14F-4D97-AF65-F5344CB8AC3E}">
        <p14:creationId xmlns:p14="http://schemas.microsoft.com/office/powerpoint/2010/main" val="34512670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D6AE0F8-A939-42B7-90DE-93458D384A1E}" type="datetime1">
              <a:rPr lang="en-US" smtClean="0"/>
              <a:t>12/3/2025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DFD03C0-E589-48A8-AAAF-E85D80DD852B}" type="slidenum">
              <a:rPr lang="en-US" smtClean="0"/>
              <a:t>‹#›</a:t>
            </a:fld>
            <a:endParaRPr lang="en-US"/>
          </a:p>
        </p:txBody>
      </p:sp>
    </p:spTree>
    <p:extLst>
      <p:ext uri="{BB962C8B-B14F-4D97-AF65-F5344CB8AC3E}">
        <p14:creationId xmlns:p14="http://schemas.microsoft.com/office/powerpoint/2010/main" val="21662496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836D384-82F8-44FB-AA9B-BAF3A8DB9F55}" type="datetime1">
              <a:rPr lang="en-US" smtClean="0"/>
              <a:t>12/3/2025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DFD03C0-E589-48A8-AAAF-E85D80DD852B}" type="slidenum">
              <a:rPr lang="en-US" smtClean="0"/>
              <a:t>‹#›</a:t>
            </a:fld>
            <a:endParaRPr lang="en-US"/>
          </a:p>
        </p:txBody>
      </p:sp>
    </p:spTree>
    <p:extLst>
      <p:ext uri="{BB962C8B-B14F-4D97-AF65-F5344CB8AC3E}">
        <p14:creationId xmlns:p14="http://schemas.microsoft.com/office/powerpoint/2010/main" val="28211833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B4B147F-96DB-4F85-94ED-E546A63C16C0}" type="datetime1">
              <a:rPr lang="en-US" smtClean="0"/>
              <a:t>12/3/2025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DFD03C0-E589-48A8-AAAF-E85D80DD852B}" type="slidenum">
              <a:rPr lang="en-US" smtClean="0"/>
              <a:t>‹#›</a:t>
            </a:fld>
            <a:endParaRPr lang="en-US"/>
          </a:p>
        </p:txBody>
      </p:sp>
    </p:spTree>
    <p:extLst>
      <p:ext uri="{BB962C8B-B14F-4D97-AF65-F5344CB8AC3E}">
        <p14:creationId xmlns:p14="http://schemas.microsoft.com/office/powerpoint/2010/main" val="1750460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0F4B9E1-2A50-4E4A-B07A-76B7E274D55B}" type="datetime1">
              <a:rPr lang="en-US" smtClean="0"/>
              <a:t>12/3/2025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DFD03C0-E589-48A8-AAAF-E85D80DD852B}" type="slidenum">
              <a:rPr lang="en-US" smtClean="0"/>
              <a:t>‹#›</a:t>
            </a:fld>
            <a:endParaRPr lang="en-US"/>
          </a:p>
        </p:txBody>
      </p:sp>
    </p:spTree>
    <p:extLst>
      <p:ext uri="{BB962C8B-B14F-4D97-AF65-F5344CB8AC3E}">
        <p14:creationId xmlns:p14="http://schemas.microsoft.com/office/powerpoint/2010/main" val="1675580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C02F8B-4035-4F13-B0BF-06C9C393145E}" type="datetime1">
              <a:rPr lang="en-US" smtClean="0"/>
              <a:t>12/3/2025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FD03C0-E589-48A8-AAAF-E85D80DD852B}" type="slidenum">
              <a:rPr lang="en-US" smtClean="0"/>
              <a:t>‹#›</a:t>
            </a:fld>
            <a:endParaRPr lang="en-US"/>
          </a:p>
        </p:txBody>
      </p:sp>
    </p:spTree>
    <p:extLst>
      <p:ext uri="{BB962C8B-B14F-4D97-AF65-F5344CB8AC3E}">
        <p14:creationId xmlns:p14="http://schemas.microsoft.com/office/powerpoint/2010/main" val="5308710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981200" y="1519238"/>
            <a:ext cx="8001000" cy="4000500"/>
          </a:xfrm>
          <a:prstGeom prst="ellipse">
            <a:avLst/>
          </a:prstGeom>
          <a:ln>
            <a:noFill/>
          </a:ln>
          <a:effectLst>
            <a:softEdge rad="112500"/>
          </a:effectLst>
        </p:spPr>
      </p:pic>
      <p:sp>
        <p:nvSpPr>
          <p:cNvPr id="4" name="Slide Number Placeholder 3"/>
          <p:cNvSpPr>
            <a:spLocks noGrp="1"/>
          </p:cNvSpPr>
          <p:nvPr>
            <p:ph type="sldNum" sz="quarter" idx="12"/>
          </p:nvPr>
        </p:nvSpPr>
        <p:spPr/>
        <p:txBody>
          <a:bodyPr/>
          <a:lstStyle/>
          <a:p>
            <a:fld id="{CDFD03C0-E589-48A8-AAAF-E85D80DD852B}" type="slidenum">
              <a:rPr lang="en-US" smtClean="0"/>
              <a:t>1</a:t>
            </a:fld>
            <a:endParaRPr lang="en-US"/>
          </a:p>
        </p:txBody>
      </p:sp>
    </p:spTree>
    <p:extLst>
      <p:ext uri="{BB962C8B-B14F-4D97-AF65-F5344CB8AC3E}">
        <p14:creationId xmlns:p14="http://schemas.microsoft.com/office/powerpoint/2010/main" val="30430518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FD03C0-E589-48A8-AAAF-E85D80DD852B}" type="slidenum">
              <a:rPr kumimoji="0" lang="en-US" sz="1200" b="0" i="0" u="none" strike="noStrike" kern="1200" cap="none" spc="0" normalizeH="0" baseline="0" noProof="0" smtClean="0">
                <a:ln>
                  <a:noFill/>
                </a:ln>
                <a:solidFill>
                  <a:prstClr val="black">
                    <a:tint val="75000"/>
                  </a:prstClr>
                </a:solidFill>
                <a:effectLst/>
                <a:uLnTx/>
                <a:uFillTx/>
                <a:latin typeface="Times New Roman"/>
                <a:ea typeface="+mn-ea"/>
                <a:cs typeface="B Nazanin"/>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tint val="75000"/>
                </a:prstClr>
              </a:solidFill>
              <a:effectLst/>
              <a:uLnTx/>
              <a:uFillTx/>
              <a:latin typeface="Times New Roman"/>
              <a:ea typeface="+mn-ea"/>
              <a:cs typeface="B Nazanin"/>
            </a:endParaRPr>
          </a:p>
        </p:txBody>
      </p:sp>
      <p:grpSp>
        <p:nvGrpSpPr>
          <p:cNvPr id="10" name="Group 9"/>
          <p:cNvGrpSpPr/>
          <p:nvPr/>
        </p:nvGrpSpPr>
        <p:grpSpPr>
          <a:xfrm>
            <a:off x="10440555" y="109442"/>
            <a:ext cx="1606830" cy="6529745"/>
            <a:chOff x="10440555" y="109442"/>
            <a:chExt cx="1606830" cy="6529745"/>
          </a:xfrm>
        </p:grpSpPr>
        <p:sp>
          <p:nvSpPr>
            <p:cNvPr id="5" name="Rounded Rectangle 4"/>
            <p:cNvSpPr/>
            <p:nvPr/>
          </p:nvSpPr>
          <p:spPr>
            <a:xfrm>
              <a:off x="10440555" y="109442"/>
              <a:ext cx="1606830" cy="6529745"/>
            </a:xfrm>
            <a:prstGeom prst="roundRect">
              <a:avLst>
                <a:gd name="adj" fmla="val 50000"/>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a:ea typeface="+mn-ea"/>
                <a:cs typeface="B Nazanin"/>
              </a:endParaRPr>
            </a:p>
          </p:txBody>
        </p:sp>
        <p:pic>
          <p:nvPicPr>
            <p:cNvPr id="6" name="Picture 5"/>
            <p:cNvPicPr>
              <a:picLocks noChangeAspect="1"/>
            </p:cNvPicPr>
            <p:nvPr/>
          </p:nvPicPr>
          <p:blipFill>
            <a:blip r:embed="rId2"/>
            <a:stretch>
              <a:fillRect/>
            </a:stretch>
          </p:blipFill>
          <p:spPr>
            <a:xfrm>
              <a:off x="10635374" y="826105"/>
              <a:ext cx="1222109" cy="135411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7" name="TextBox 6">
              <a:extLst>
                <a:ext uri="{FF2B5EF4-FFF2-40B4-BE49-F238E27FC236}">
                  <a16:creationId xmlns:a16="http://schemas.microsoft.com/office/drawing/2014/main" xmlns="" id="{7AAB3D70-CB0F-4B10-918B-658B87FEA900}"/>
                </a:ext>
              </a:extLst>
            </p:cNvPr>
            <p:cNvSpPr txBox="1"/>
            <p:nvPr/>
          </p:nvSpPr>
          <p:spPr>
            <a:xfrm>
              <a:off x="10440555" y="2993135"/>
              <a:ext cx="1606830" cy="1077218"/>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اصول و مبانی مدیریت خطر بلایا</a:t>
              </a:r>
              <a:endParaRPr kumimoji="0" lang="en-US"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sp>
          <p:nvSpPr>
            <p:cNvPr id="8" name="TextBox 7">
              <a:extLst>
                <a:ext uri="{FF2B5EF4-FFF2-40B4-BE49-F238E27FC236}">
                  <a16:creationId xmlns:a16="http://schemas.microsoft.com/office/drawing/2014/main" xmlns="" id="{7AAB3D70-CB0F-4B10-918B-658B87FEA900}"/>
                </a:ext>
              </a:extLst>
            </p:cNvPr>
            <p:cNvSpPr txBox="1"/>
            <p:nvPr/>
          </p:nvSpPr>
          <p:spPr>
            <a:xfrm>
              <a:off x="10440555" y="4551632"/>
              <a:ext cx="1606830" cy="1938992"/>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عنوان:</a:t>
              </a:r>
            </a:p>
            <a:p>
              <a:pPr lvl="0" algn="ctr" rtl="1">
                <a:defRPr/>
              </a:pPr>
              <a:r>
                <a:rPr lang="fa-IR" sz="4000" dirty="0">
                  <a:solidFill>
                    <a:srgbClr val="3E0329"/>
                  </a:solidFill>
                  <a:effectLst>
                    <a:outerShdw blurRad="38100" dist="38100" dir="2700000" algn="tl">
                      <a:srgbClr val="000000">
                        <a:alpha val="43137"/>
                      </a:srgbClr>
                    </a:outerShdw>
                  </a:effectLst>
                  <a:latin typeface="IranNastaliq" panose="02020505000000020003" pitchFamily="18" charset="0"/>
                  <a:cs typeface="IranNastaliq" panose="02020505000000020003" pitchFamily="18" charset="0"/>
                </a:rPr>
                <a:t>مدیریت بیماریهای واگیر</a:t>
              </a:r>
              <a:endParaRPr kumimoji="0" lang="en-US"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cs typeface="IranNastaliq" panose="02020505000000020003" pitchFamily="18" charset="0"/>
              </a:endParaRPr>
            </a:p>
          </p:txBody>
        </p:sp>
      </p:grpSp>
      <p:sp>
        <p:nvSpPr>
          <p:cNvPr id="9" name="Content Placeholder 8"/>
          <p:cNvSpPr>
            <a:spLocks noGrp="1"/>
          </p:cNvSpPr>
          <p:nvPr>
            <p:ph idx="1"/>
          </p:nvPr>
        </p:nvSpPr>
        <p:spPr>
          <a:xfrm>
            <a:off x="233515" y="235974"/>
            <a:ext cx="10017138" cy="6485501"/>
          </a:xfrm>
        </p:spPr>
        <p:txBody>
          <a:bodyPr>
            <a:normAutofit/>
          </a:bodyPr>
          <a:lstStyle/>
          <a:p>
            <a:pPr marL="0" indent="0" algn="justLow" rtl="1">
              <a:lnSpc>
                <a:spcPct val="100000"/>
              </a:lnSpc>
              <a:buNone/>
            </a:pPr>
            <a:r>
              <a:rPr lang="fa-IR" b="1" dirty="0"/>
              <a:t>قرنطینه</a:t>
            </a:r>
          </a:p>
          <a:p>
            <a:pPr marL="0" indent="0" algn="justLow" rtl="1">
              <a:lnSpc>
                <a:spcPct val="100000"/>
              </a:lnSpc>
              <a:buNone/>
            </a:pPr>
            <a:r>
              <a:rPr lang="fa-IR" dirty="0"/>
              <a:t>محدویت جابه جایی و تماس هاي افراد و حیوانات</a:t>
            </a:r>
            <a:r>
              <a:rPr lang="fa-IR" dirty="0">
                <a:solidFill>
                  <a:srgbClr val="FF0000"/>
                </a:solidFill>
              </a:rPr>
              <a:t> سالمی </a:t>
            </a:r>
            <a:r>
              <a:rPr lang="fa-IR" dirty="0"/>
              <a:t>که در دوره کمون یک بیماري واگیر دار در معرض آن قرار گرفته اند، قرنطینه گفته می شود. این اقدام، به منظور پیشگیري از </a:t>
            </a:r>
            <a:r>
              <a:rPr lang="fa-IR" dirty="0">
                <a:solidFill>
                  <a:srgbClr val="FF0000"/>
                </a:solidFill>
              </a:rPr>
              <a:t>انتقال بیماري در دوره کمون</a:t>
            </a:r>
            <a:r>
              <a:rPr lang="fa-IR" dirty="0"/>
              <a:t>، در صورتی که احتمال بروز عفونت، وجود داشته باشد صورت می گیرد. </a:t>
            </a:r>
          </a:p>
          <a:p>
            <a:pPr marL="0" indent="0" algn="justLow" rtl="1">
              <a:lnSpc>
                <a:spcPct val="100000"/>
              </a:lnSpc>
              <a:buNone/>
            </a:pPr>
            <a:r>
              <a:rPr lang="fa-IR" b="1" dirty="0"/>
              <a:t>بروز:</a:t>
            </a:r>
          </a:p>
          <a:p>
            <a:pPr marL="0" indent="0" algn="justLow" rtl="1">
              <a:lnSpc>
                <a:spcPct val="100000"/>
              </a:lnSpc>
              <a:buNone/>
            </a:pPr>
            <a:r>
              <a:rPr lang="fa-IR" dirty="0"/>
              <a:t>به موارد جدید یک بیماری در یک بازه زمانی معین و در یک جمعیت مشخص موارد بروز گفته میشود. از تقسیم تعداد این موارد جدید به جمعیت در </a:t>
            </a:r>
            <a:r>
              <a:rPr lang="fa-IR" dirty="0">
                <a:solidFill>
                  <a:srgbClr val="FF0000"/>
                </a:solidFill>
              </a:rPr>
              <a:t>معرض خطر </a:t>
            </a:r>
            <a:r>
              <a:rPr lang="fa-IR" dirty="0"/>
              <a:t>ابتلا ضرب در عدد مشخص (100، 1000، 100000،...) میزان بروز به ازای جمعیت به دست می آید.</a:t>
            </a:r>
          </a:p>
          <a:p>
            <a:pPr marL="0" indent="0" algn="justLow" rtl="1">
              <a:lnSpc>
                <a:spcPct val="100000"/>
              </a:lnSpc>
              <a:buNone/>
            </a:pPr>
            <a:r>
              <a:rPr lang="fa-IR" b="1" dirty="0"/>
              <a:t>شیوع : </a:t>
            </a:r>
          </a:p>
          <a:p>
            <a:pPr marL="0" indent="0" algn="justLow" rtl="1">
              <a:lnSpc>
                <a:spcPct val="100000"/>
              </a:lnSpc>
              <a:buNone/>
            </a:pPr>
            <a:r>
              <a:rPr lang="fa-IR" dirty="0"/>
              <a:t>به موارد موجود یک بیماری در جمعیت </a:t>
            </a:r>
            <a:r>
              <a:rPr lang="fa-IR" dirty="0">
                <a:solidFill>
                  <a:srgbClr val="FF0000"/>
                </a:solidFill>
              </a:rPr>
              <a:t>بدون در نظر گرفتن زمان ابتلای </a:t>
            </a:r>
            <a:r>
              <a:rPr lang="fa-IR" dirty="0"/>
              <a:t>افراد به بیماری موارد شیوع گفته میشود. از تقسیم </a:t>
            </a:r>
            <a:r>
              <a:rPr lang="fa-IR" dirty="0">
                <a:solidFill>
                  <a:srgbClr val="FF0000"/>
                </a:solidFill>
              </a:rPr>
              <a:t>موارد موجود</a:t>
            </a:r>
            <a:r>
              <a:rPr lang="fa-IR" u="sng" dirty="0">
                <a:solidFill>
                  <a:srgbClr val="FF0000"/>
                </a:solidFill>
              </a:rPr>
              <a:t> بیماری </a:t>
            </a:r>
            <a:r>
              <a:rPr lang="fa-IR" dirty="0"/>
              <a:t>به </a:t>
            </a:r>
            <a:r>
              <a:rPr lang="fa-IR" dirty="0">
                <a:solidFill>
                  <a:srgbClr val="FF0000"/>
                </a:solidFill>
              </a:rPr>
              <a:t>کل جمعیت </a:t>
            </a:r>
            <a:r>
              <a:rPr lang="fa-IR" dirty="0"/>
              <a:t>ضرب در 100 نسبت شیوع به دست می آید.</a:t>
            </a:r>
          </a:p>
          <a:p>
            <a:pPr marL="0" indent="0" algn="justLow" rtl="1">
              <a:lnSpc>
                <a:spcPct val="100000"/>
              </a:lnSpc>
              <a:buNone/>
            </a:pPr>
            <a:endParaRPr lang="fa-IR" dirty="0"/>
          </a:p>
        </p:txBody>
      </p:sp>
    </p:spTree>
    <p:extLst>
      <p:ext uri="{BB962C8B-B14F-4D97-AF65-F5344CB8AC3E}">
        <p14:creationId xmlns:p14="http://schemas.microsoft.com/office/powerpoint/2010/main" val="4774543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FD03C0-E589-48A8-AAAF-E85D80DD852B}" type="slidenum">
              <a:rPr kumimoji="0" lang="en-US" sz="1200" b="0" i="0" u="none" strike="noStrike" kern="1200" cap="none" spc="0" normalizeH="0" baseline="0" noProof="0" smtClean="0">
                <a:ln>
                  <a:noFill/>
                </a:ln>
                <a:solidFill>
                  <a:prstClr val="black">
                    <a:tint val="75000"/>
                  </a:prstClr>
                </a:solidFill>
                <a:effectLst/>
                <a:uLnTx/>
                <a:uFillTx/>
                <a:latin typeface="Times New Roman"/>
                <a:ea typeface="+mn-ea"/>
                <a:cs typeface="B Nazanin"/>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tint val="75000"/>
                </a:prstClr>
              </a:solidFill>
              <a:effectLst/>
              <a:uLnTx/>
              <a:uFillTx/>
              <a:latin typeface="Times New Roman"/>
              <a:ea typeface="+mn-ea"/>
              <a:cs typeface="B Nazanin"/>
            </a:endParaRPr>
          </a:p>
        </p:txBody>
      </p:sp>
      <p:grpSp>
        <p:nvGrpSpPr>
          <p:cNvPr id="10" name="Group 9"/>
          <p:cNvGrpSpPr/>
          <p:nvPr/>
        </p:nvGrpSpPr>
        <p:grpSpPr>
          <a:xfrm>
            <a:off x="10440555" y="109442"/>
            <a:ext cx="1606830" cy="6529745"/>
            <a:chOff x="10440555" y="109442"/>
            <a:chExt cx="1606830" cy="6529745"/>
          </a:xfrm>
        </p:grpSpPr>
        <p:sp>
          <p:nvSpPr>
            <p:cNvPr id="5" name="Rounded Rectangle 4"/>
            <p:cNvSpPr/>
            <p:nvPr/>
          </p:nvSpPr>
          <p:spPr>
            <a:xfrm>
              <a:off x="10440555" y="109442"/>
              <a:ext cx="1606830" cy="6529745"/>
            </a:xfrm>
            <a:prstGeom prst="roundRect">
              <a:avLst>
                <a:gd name="adj" fmla="val 50000"/>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a:ea typeface="+mn-ea"/>
                <a:cs typeface="B Nazanin"/>
              </a:endParaRPr>
            </a:p>
          </p:txBody>
        </p:sp>
        <p:pic>
          <p:nvPicPr>
            <p:cNvPr id="6" name="Picture 5"/>
            <p:cNvPicPr>
              <a:picLocks noChangeAspect="1"/>
            </p:cNvPicPr>
            <p:nvPr/>
          </p:nvPicPr>
          <p:blipFill>
            <a:blip r:embed="rId2"/>
            <a:stretch>
              <a:fillRect/>
            </a:stretch>
          </p:blipFill>
          <p:spPr>
            <a:xfrm>
              <a:off x="10635374" y="826105"/>
              <a:ext cx="1222109" cy="135411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7" name="TextBox 6">
              <a:extLst>
                <a:ext uri="{FF2B5EF4-FFF2-40B4-BE49-F238E27FC236}">
                  <a16:creationId xmlns:a16="http://schemas.microsoft.com/office/drawing/2014/main" xmlns="" id="{7AAB3D70-CB0F-4B10-918B-658B87FEA900}"/>
                </a:ext>
              </a:extLst>
            </p:cNvPr>
            <p:cNvSpPr txBox="1"/>
            <p:nvPr/>
          </p:nvSpPr>
          <p:spPr>
            <a:xfrm>
              <a:off x="10440555" y="2993135"/>
              <a:ext cx="1606830" cy="1077218"/>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اصول و مبانی مدیریت خطر بلایا</a:t>
              </a:r>
              <a:endParaRPr kumimoji="0" lang="en-US"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sp>
          <p:nvSpPr>
            <p:cNvPr id="8" name="TextBox 7">
              <a:extLst>
                <a:ext uri="{FF2B5EF4-FFF2-40B4-BE49-F238E27FC236}">
                  <a16:creationId xmlns:a16="http://schemas.microsoft.com/office/drawing/2014/main" xmlns="" id="{7AAB3D70-CB0F-4B10-918B-658B87FEA900}"/>
                </a:ext>
              </a:extLst>
            </p:cNvPr>
            <p:cNvSpPr txBox="1"/>
            <p:nvPr/>
          </p:nvSpPr>
          <p:spPr>
            <a:xfrm>
              <a:off x="10440555" y="4551632"/>
              <a:ext cx="1606830" cy="1938992"/>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عنوان:</a:t>
              </a:r>
            </a:p>
            <a:p>
              <a:pPr lvl="0" algn="ctr" rtl="1">
                <a:defRPr/>
              </a:pPr>
              <a:r>
                <a:rPr lang="fa-IR" sz="4000" dirty="0">
                  <a:solidFill>
                    <a:srgbClr val="3E0329"/>
                  </a:solidFill>
                  <a:effectLst>
                    <a:outerShdw blurRad="38100" dist="38100" dir="2700000" algn="tl">
                      <a:srgbClr val="000000">
                        <a:alpha val="43137"/>
                      </a:srgbClr>
                    </a:outerShdw>
                  </a:effectLst>
                  <a:latin typeface="IranNastaliq" panose="02020505000000020003" pitchFamily="18" charset="0"/>
                  <a:cs typeface="IranNastaliq" panose="02020505000000020003" pitchFamily="18" charset="0"/>
                </a:rPr>
                <a:t>مدیریت بیماریهای واگیر</a:t>
              </a:r>
              <a:endParaRPr kumimoji="0" lang="en-US"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cs typeface="IranNastaliq" panose="02020505000000020003" pitchFamily="18" charset="0"/>
              </a:endParaRPr>
            </a:p>
          </p:txBody>
        </p:sp>
      </p:grpSp>
      <p:sp>
        <p:nvSpPr>
          <p:cNvPr id="9" name="Content Placeholder 8"/>
          <p:cNvSpPr>
            <a:spLocks noGrp="1"/>
          </p:cNvSpPr>
          <p:nvPr>
            <p:ph idx="1"/>
          </p:nvPr>
        </p:nvSpPr>
        <p:spPr>
          <a:xfrm>
            <a:off x="233515" y="235974"/>
            <a:ext cx="10017138" cy="6485501"/>
          </a:xfrm>
        </p:spPr>
        <p:txBody>
          <a:bodyPr>
            <a:normAutofit/>
          </a:bodyPr>
          <a:lstStyle/>
          <a:p>
            <a:pPr marL="0" indent="0" algn="justLow" rtl="1">
              <a:lnSpc>
                <a:spcPct val="100000"/>
              </a:lnSpc>
              <a:buNone/>
            </a:pPr>
            <a:r>
              <a:rPr lang="fa-IR" b="1" dirty="0"/>
              <a:t>میزان کشندگی</a:t>
            </a:r>
          </a:p>
          <a:p>
            <a:pPr marL="0" indent="0" algn="justLow" rtl="1">
              <a:lnSpc>
                <a:spcPct val="100000"/>
              </a:lnSpc>
              <a:buNone/>
            </a:pPr>
            <a:r>
              <a:rPr lang="fa-IR" dirty="0"/>
              <a:t> به نسبت تعداد </a:t>
            </a:r>
            <a:r>
              <a:rPr lang="fa-IR" dirty="0">
                <a:solidFill>
                  <a:srgbClr val="FF0000"/>
                </a:solidFill>
              </a:rPr>
              <a:t>افراد فوت شده از یک بیماری به کل افراد مبتلا </a:t>
            </a:r>
            <a:r>
              <a:rPr lang="fa-IR" dirty="0"/>
              <a:t>از آن بیماری در یک بازه زمانی مشخص ضرب در 100 بیان می شود.</a:t>
            </a:r>
          </a:p>
          <a:p>
            <a:pPr marL="0" indent="0" algn="justLow" rtl="1">
              <a:lnSpc>
                <a:spcPct val="100000"/>
              </a:lnSpc>
              <a:buNone/>
            </a:pPr>
            <a:endParaRPr lang="fa-IR" dirty="0"/>
          </a:p>
          <a:p>
            <a:pPr marL="0" indent="0" algn="justLow" rtl="1">
              <a:lnSpc>
                <a:spcPct val="100000"/>
              </a:lnSpc>
              <a:buNone/>
            </a:pPr>
            <a:r>
              <a:rPr lang="fa-IR" b="1" dirty="0"/>
              <a:t>میزان مولد پایه (</a:t>
            </a:r>
            <a:r>
              <a:rPr lang="en-US" b="1" dirty="0"/>
              <a:t>R0</a:t>
            </a:r>
            <a:r>
              <a:rPr lang="fa-IR" b="1" dirty="0">
                <a:sym typeface="Wingdings" panose="05000000000000000000" pitchFamily="2" charset="2"/>
              </a:rPr>
              <a:t>)</a:t>
            </a:r>
            <a:endParaRPr lang="en-US" b="1" dirty="0"/>
          </a:p>
          <a:p>
            <a:pPr marL="0" indent="0" algn="justLow" rtl="1">
              <a:lnSpc>
                <a:spcPct val="100000"/>
              </a:lnSpc>
              <a:buNone/>
            </a:pPr>
            <a:r>
              <a:rPr lang="fa-IR" dirty="0"/>
              <a:t>متوسط تعداد افرادی که در یک </a:t>
            </a:r>
            <a:r>
              <a:rPr lang="fa-IR" dirty="0">
                <a:solidFill>
                  <a:srgbClr val="FF0000"/>
                </a:solidFill>
              </a:rPr>
              <a:t>بازه زمانی معین </a:t>
            </a:r>
            <a:r>
              <a:rPr lang="fa-IR" dirty="0"/>
              <a:t>توسط یک </a:t>
            </a:r>
            <a:r>
              <a:rPr lang="fa-IR" dirty="0">
                <a:solidFill>
                  <a:srgbClr val="FF0000"/>
                </a:solidFill>
              </a:rPr>
              <a:t>فرد مبتلا </a:t>
            </a:r>
            <a:r>
              <a:rPr lang="fa-IR" dirty="0"/>
              <a:t>به بیماری عفونی آلوده می شوند. </a:t>
            </a:r>
          </a:p>
        </p:txBody>
      </p:sp>
    </p:spTree>
    <p:extLst>
      <p:ext uri="{BB962C8B-B14F-4D97-AF65-F5344CB8AC3E}">
        <p14:creationId xmlns:p14="http://schemas.microsoft.com/office/powerpoint/2010/main" val="34117064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FD03C0-E589-48A8-AAAF-E85D80DD852B}" type="slidenum">
              <a:rPr kumimoji="0" lang="en-US" sz="1200" b="0" i="0" u="none" strike="noStrike" kern="1200" cap="none" spc="0" normalizeH="0" baseline="0" noProof="0" smtClean="0">
                <a:ln>
                  <a:noFill/>
                </a:ln>
                <a:solidFill>
                  <a:prstClr val="black">
                    <a:tint val="75000"/>
                  </a:prstClr>
                </a:solidFill>
                <a:effectLst/>
                <a:uLnTx/>
                <a:uFillTx/>
                <a:latin typeface="Times New Roman"/>
                <a:ea typeface="+mn-ea"/>
                <a:cs typeface="B Nazanin"/>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tint val="75000"/>
                </a:prstClr>
              </a:solidFill>
              <a:effectLst/>
              <a:uLnTx/>
              <a:uFillTx/>
              <a:latin typeface="Times New Roman"/>
              <a:ea typeface="+mn-ea"/>
              <a:cs typeface="B Nazanin"/>
            </a:endParaRPr>
          </a:p>
        </p:txBody>
      </p:sp>
      <p:grpSp>
        <p:nvGrpSpPr>
          <p:cNvPr id="10" name="Group 9"/>
          <p:cNvGrpSpPr/>
          <p:nvPr/>
        </p:nvGrpSpPr>
        <p:grpSpPr>
          <a:xfrm>
            <a:off x="10440555" y="109442"/>
            <a:ext cx="1606830" cy="6529745"/>
            <a:chOff x="10440555" y="109442"/>
            <a:chExt cx="1606830" cy="6529745"/>
          </a:xfrm>
        </p:grpSpPr>
        <p:sp>
          <p:nvSpPr>
            <p:cNvPr id="5" name="Rounded Rectangle 4"/>
            <p:cNvSpPr/>
            <p:nvPr/>
          </p:nvSpPr>
          <p:spPr>
            <a:xfrm>
              <a:off x="10440555" y="109442"/>
              <a:ext cx="1606830" cy="6529745"/>
            </a:xfrm>
            <a:prstGeom prst="roundRect">
              <a:avLst>
                <a:gd name="adj" fmla="val 50000"/>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a:ea typeface="+mn-ea"/>
                <a:cs typeface="B Nazanin"/>
              </a:endParaRPr>
            </a:p>
          </p:txBody>
        </p:sp>
        <p:pic>
          <p:nvPicPr>
            <p:cNvPr id="6" name="Picture 5"/>
            <p:cNvPicPr>
              <a:picLocks noChangeAspect="1"/>
            </p:cNvPicPr>
            <p:nvPr/>
          </p:nvPicPr>
          <p:blipFill>
            <a:blip r:embed="rId2"/>
            <a:stretch>
              <a:fillRect/>
            </a:stretch>
          </p:blipFill>
          <p:spPr>
            <a:xfrm>
              <a:off x="10635374" y="826105"/>
              <a:ext cx="1222109" cy="135411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7" name="TextBox 6">
              <a:extLst>
                <a:ext uri="{FF2B5EF4-FFF2-40B4-BE49-F238E27FC236}">
                  <a16:creationId xmlns:a16="http://schemas.microsoft.com/office/drawing/2014/main" xmlns="" id="{7AAB3D70-CB0F-4B10-918B-658B87FEA900}"/>
                </a:ext>
              </a:extLst>
            </p:cNvPr>
            <p:cNvSpPr txBox="1"/>
            <p:nvPr/>
          </p:nvSpPr>
          <p:spPr>
            <a:xfrm>
              <a:off x="10440555" y="2993135"/>
              <a:ext cx="1606830" cy="1077218"/>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اصول و مبانی مدیریت خطر بلایا</a:t>
              </a:r>
              <a:endParaRPr kumimoji="0" lang="en-US"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sp>
          <p:nvSpPr>
            <p:cNvPr id="8" name="TextBox 7">
              <a:extLst>
                <a:ext uri="{FF2B5EF4-FFF2-40B4-BE49-F238E27FC236}">
                  <a16:creationId xmlns:a16="http://schemas.microsoft.com/office/drawing/2014/main" xmlns="" id="{7AAB3D70-CB0F-4B10-918B-658B87FEA900}"/>
                </a:ext>
              </a:extLst>
            </p:cNvPr>
            <p:cNvSpPr txBox="1"/>
            <p:nvPr/>
          </p:nvSpPr>
          <p:spPr>
            <a:xfrm>
              <a:off x="10440555" y="4551632"/>
              <a:ext cx="1606830" cy="1938992"/>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عنوان:</a:t>
              </a:r>
            </a:p>
            <a:p>
              <a:pPr lvl="0" algn="ctr" rtl="1">
                <a:defRPr/>
              </a:pPr>
              <a:r>
                <a:rPr lang="fa-IR" sz="4000" dirty="0">
                  <a:solidFill>
                    <a:srgbClr val="3E0329"/>
                  </a:solidFill>
                  <a:effectLst>
                    <a:outerShdw blurRad="38100" dist="38100" dir="2700000" algn="tl">
                      <a:srgbClr val="000000">
                        <a:alpha val="43137"/>
                      </a:srgbClr>
                    </a:outerShdw>
                  </a:effectLst>
                  <a:latin typeface="IranNastaliq" panose="02020505000000020003" pitchFamily="18" charset="0"/>
                  <a:cs typeface="IranNastaliq" panose="02020505000000020003" pitchFamily="18" charset="0"/>
                </a:rPr>
                <a:t>مدیریت بیماریهای واگیر</a:t>
              </a:r>
              <a:endParaRPr kumimoji="0" lang="en-US"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cs typeface="IranNastaliq" panose="02020505000000020003" pitchFamily="18" charset="0"/>
              </a:endParaRPr>
            </a:p>
          </p:txBody>
        </p:sp>
      </p:grpSp>
      <p:sp>
        <p:nvSpPr>
          <p:cNvPr id="9" name="Content Placeholder 8"/>
          <p:cNvSpPr>
            <a:spLocks noGrp="1"/>
          </p:cNvSpPr>
          <p:nvPr>
            <p:ph idx="1"/>
          </p:nvPr>
        </p:nvSpPr>
        <p:spPr>
          <a:xfrm>
            <a:off x="233515" y="235974"/>
            <a:ext cx="10017138" cy="6485501"/>
          </a:xfrm>
        </p:spPr>
        <p:txBody>
          <a:bodyPr>
            <a:normAutofit fontScale="92500" lnSpcReduction="10000"/>
          </a:bodyPr>
          <a:lstStyle/>
          <a:p>
            <a:pPr marL="0" indent="0" algn="justLow" rtl="1">
              <a:lnSpc>
                <a:spcPct val="150000"/>
              </a:lnSpc>
              <a:spcAft>
                <a:spcPts val="0"/>
              </a:spcAft>
              <a:buNone/>
            </a:pPr>
            <a:r>
              <a:rPr lang="ar-SA" b="1"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راهبردهای پیشگیری از بیماری‌های واگیردار در حوادث و سوانح</a:t>
            </a:r>
            <a:endParaRPr lang="fa-IR" b="1" dirty="0">
              <a:solidFill>
                <a:srgbClr val="000000"/>
              </a:solidFill>
              <a:latin typeface="Times New Roman" panose="02020603050405020304" pitchFamily="18" charset="0"/>
              <a:ea typeface="Calibri" panose="020F0502020204030204" pitchFamily="34" charset="0"/>
              <a:cs typeface="B Nazanin" panose="00000400000000000000" pitchFamily="2" charset="-78"/>
            </a:endParaRPr>
          </a:p>
          <a:p>
            <a:pPr marL="0" lvl="0" indent="0" algn="justLow" rtl="1">
              <a:lnSpc>
                <a:spcPct val="150000"/>
              </a:lnSpc>
              <a:spcAft>
                <a:spcPts val="0"/>
              </a:spcAft>
              <a:buSzPts val="900"/>
              <a:buNone/>
            </a:pPr>
            <a:r>
              <a:rPr lang="ar-SA" b="1" dirty="0"/>
              <a:t>مرحله قبل از وقوع حوادث و سوانح:</a:t>
            </a:r>
            <a:endParaRPr lang="fa-IR" b="1" dirty="0"/>
          </a:p>
          <a:p>
            <a:pPr marL="0" indent="0" algn="justLow" rtl="1">
              <a:lnSpc>
                <a:spcPct val="150000"/>
              </a:lnSpc>
              <a:buSzPts val="900"/>
              <a:buNone/>
            </a:pPr>
            <a:r>
              <a:rPr lang="ar-SA" dirty="0"/>
              <a:t>هدف اصلی مرحله قبل از وقوع حوادث و سوانح ، کاهش آسیب‌پذیری در مقابل بیماری‌های واگیردار از طریق کاهش علل و قرار گرفتن در معرض عوامل آسیب زا است که محفاظت غیر فعال را در حوادث و سوانح ایجاد می‌کند.</a:t>
            </a:r>
            <a:endParaRPr lang="en-US" dirty="0"/>
          </a:p>
          <a:p>
            <a:pPr marL="0" indent="0" algn="justLow" rtl="1">
              <a:lnSpc>
                <a:spcPct val="150000"/>
              </a:lnSpc>
              <a:spcAft>
                <a:spcPts val="0"/>
              </a:spcAft>
              <a:buNone/>
            </a:pPr>
            <a:r>
              <a:rPr lang="fa-IR" dirty="0"/>
              <a:t>با توجه به اهمیت بیماری های بومی هر منطقه در بروز همه گیری پس از حوادث و سوانح ، بایستی تحلیل خطر بیماری‌های واگیردار تعیین و در راستای کاهش اثرات آن برنامه ریزی شود. </a:t>
            </a:r>
          </a:p>
          <a:p>
            <a:pPr marL="0" indent="0" algn="justLow" rtl="1">
              <a:lnSpc>
                <a:spcPct val="150000"/>
              </a:lnSpc>
              <a:buNone/>
            </a:pPr>
            <a:r>
              <a:rPr lang="fa-IR" dirty="0"/>
              <a:t>نقشه مخاطرات بیماری های واگیر هدف نظام مراقبت که استعداد بالقوه ای برای همه گیری پس از وقوع  حوادث و سوانح دارند، می بایست تهیه گردد.</a:t>
            </a:r>
          </a:p>
          <a:p>
            <a:pPr marL="0" indent="0" algn="justLow" rtl="1">
              <a:buNone/>
            </a:pPr>
            <a:r>
              <a:rPr lang="ar-SA" dirty="0"/>
              <a:t>مداخلات پیش­بینانه مبتنی بر تحلیل خطر مجموعه اقدامات مربوط به ایجاد ظرفیت­ها و کاهش مواجهه با عامل بیماری­زا و در صورت مواجهه کاهش اثرپذیری از آن می باشد</a:t>
            </a:r>
            <a:r>
              <a:rPr lang="fa-IR" dirty="0"/>
              <a:t>.</a:t>
            </a:r>
          </a:p>
        </p:txBody>
      </p:sp>
    </p:spTree>
    <p:extLst>
      <p:ext uri="{BB962C8B-B14F-4D97-AF65-F5344CB8AC3E}">
        <p14:creationId xmlns:p14="http://schemas.microsoft.com/office/powerpoint/2010/main" val="25577882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FD03C0-E589-48A8-AAAF-E85D80DD852B}" type="slidenum">
              <a:rPr kumimoji="0" lang="en-US" sz="1200" b="0" i="0" u="none" strike="noStrike" kern="1200" cap="none" spc="0" normalizeH="0" baseline="0" noProof="0" smtClean="0">
                <a:ln>
                  <a:noFill/>
                </a:ln>
                <a:solidFill>
                  <a:prstClr val="black">
                    <a:tint val="75000"/>
                  </a:prstClr>
                </a:solidFill>
                <a:effectLst/>
                <a:uLnTx/>
                <a:uFillTx/>
                <a:latin typeface="Times New Roman"/>
                <a:ea typeface="+mn-ea"/>
                <a:cs typeface="B Nazanin"/>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tint val="75000"/>
                </a:prstClr>
              </a:solidFill>
              <a:effectLst/>
              <a:uLnTx/>
              <a:uFillTx/>
              <a:latin typeface="Times New Roman"/>
              <a:ea typeface="+mn-ea"/>
              <a:cs typeface="B Nazanin"/>
            </a:endParaRPr>
          </a:p>
        </p:txBody>
      </p:sp>
      <p:grpSp>
        <p:nvGrpSpPr>
          <p:cNvPr id="10" name="Group 9"/>
          <p:cNvGrpSpPr/>
          <p:nvPr/>
        </p:nvGrpSpPr>
        <p:grpSpPr>
          <a:xfrm>
            <a:off x="10440555" y="109442"/>
            <a:ext cx="1606830" cy="6529745"/>
            <a:chOff x="10440555" y="109442"/>
            <a:chExt cx="1606830" cy="6529745"/>
          </a:xfrm>
        </p:grpSpPr>
        <p:sp>
          <p:nvSpPr>
            <p:cNvPr id="5" name="Rounded Rectangle 4"/>
            <p:cNvSpPr/>
            <p:nvPr/>
          </p:nvSpPr>
          <p:spPr>
            <a:xfrm>
              <a:off x="10440555" y="109442"/>
              <a:ext cx="1606830" cy="6529745"/>
            </a:xfrm>
            <a:prstGeom prst="roundRect">
              <a:avLst>
                <a:gd name="adj" fmla="val 50000"/>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a:ea typeface="+mn-ea"/>
                <a:cs typeface="B Nazanin"/>
              </a:endParaRPr>
            </a:p>
          </p:txBody>
        </p:sp>
        <p:pic>
          <p:nvPicPr>
            <p:cNvPr id="6" name="Picture 5"/>
            <p:cNvPicPr>
              <a:picLocks noChangeAspect="1"/>
            </p:cNvPicPr>
            <p:nvPr/>
          </p:nvPicPr>
          <p:blipFill>
            <a:blip r:embed="rId2"/>
            <a:stretch>
              <a:fillRect/>
            </a:stretch>
          </p:blipFill>
          <p:spPr>
            <a:xfrm>
              <a:off x="10635374" y="826105"/>
              <a:ext cx="1222109" cy="135411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7" name="TextBox 6">
              <a:extLst>
                <a:ext uri="{FF2B5EF4-FFF2-40B4-BE49-F238E27FC236}">
                  <a16:creationId xmlns:a16="http://schemas.microsoft.com/office/drawing/2014/main" xmlns="" id="{7AAB3D70-CB0F-4B10-918B-658B87FEA900}"/>
                </a:ext>
              </a:extLst>
            </p:cNvPr>
            <p:cNvSpPr txBox="1"/>
            <p:nvPr/>
          </p:nvSpPr>
          <p:spPr>
            <a:xfrm>
              <a:off x="10440555" y="2993135"/>
              <a:ext cx="1606830" cy="1077218"/>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اصول و مبانی مدیریت خطر بلایا</a:t>
              </a:r>
              <a:endParaRPr kumimoji="0" lang="en-US"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sp>
          <p:nvSpPr>
            <p:cNvPr id="8" name="TextBox 7">
              <a:extLst>
                <a:ext uri="{FF2B5EF4-FFF2-40B4-BE49-F238E27FC236}">
                  <a16:creationId xmlns:a16="http://schemas.microsoft.com/office/drawing/2014/main" xmlns="" id="{7AAB3D70-CB0F-4B10-918B-658B87FEA900}"/>
                </a:ext>
              </a:extLst>
            </p:cNvPr>
            <p:cNvSpPr txBox="1"/>
            <p:nvPr/>
          </p:nvSpPr>
          <p:spPr>
            <a:xfrm>
              <a:off x="10440555" y="4551632"/>
              <a:ext cx="1606830" cy="1938992"/>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عنوان:</a:t>
              </a:r>
            </a:p>
            <a:p>
              <a:pPr lvl="0" algn="ctr" rtl="1">
                <a:defRPr/>
              </a:pPr>
              <a:r>
                <a:rPr lang="fa-IR" sz="4000" dirty="0">
                  <a:solidFill>
                    <a:srgbClr val="3E0329"/>
                  </a:solidFill>
                  <a:effectLst>
                    <a:outerShdw blurRad="38100" dist="38100" dir="2700000" algn="tl">
                      <a:srgbClr val="000000">
                        <a:alpha val="43137"/>
                      </a:srgbClr>
                    </a:outerShdw>
                  </a:effectLst>
                  <a:latin typeface="IranNastaliq" panose="02020505000000020003" pitchFamily="18" charset="0"/>
                  <a:cs typeface="IranNastaliq" panose="02020505000000020003" pitchFamily="18" charset="0"/>
                </a:rPr>
                <a:t>مدیریت بیماریهای واگیر</a:t>
              </a:r>
              <a:endParaRPr kumimoji="0" lang="en-US"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cs typeface="IranNastaliq" panose="02020505000000020003" pitchFamily="18" charset="0"/>
              </a:endParaRPr>
            </a:p>
          </p:txBody>
        </p:sp>
      </p:grpSp>
      <p:sp>
        <p:nvSpPr>
          <p:cNvPr id="9" name="Content Placeholder 8"/>
          <p:cNvSpPr>
            <a:spLocks noGrp="1"/>
          </p:cNvSpPr>
          <p:nvPr>
            <p:ph idx="1"/>
          </p:nvPr>
        </p:nvSpPr>
        <p:spPr>
          <a:xfrm>
            <a:off x="233515" y="235974"/>
            <a:ext cx="10017138" cy="6485501"/>
          </a:xfrm>
        </p:spPr>
        <p:txBody>
          <a:bodyPr>
            <a:normAutofit/>
          </a:bodyPr>
          <a:lstStyle/>
          <a:p>
            <a:pPr marL="0" indent="0" algn="justLow" rtl="1">
              <a:lnSpc>
                <a:spcPct val="100000"/>
              </a:lnSpc>
              <a:buNone/>
            </a:pPr>
            <a:r>
              <a:rPr lang="fa-IR" b="1" dirty="0"/>
              <a:t>اقدامات مرحله قبل از </a:t>
            </a:r>
            <a:r>
              <a:rPr lang="ar-SA" b="1" dirty="0"/>
              <a:t>وقوع حوادث و سوانح</a:t>
            </a:r>
            <a:r>
              <a:rPr lang="fa-IR" b="1" dirty="0"/>
              <a:t>:</a:t>
            </a:r>
          </a:p>
          <a:p>
            <a:pPr marL="0" indent="0" algn="justLow" rtl="1">
              <a:lnSpc>
                <a:spcPct val="100000"/>
              </a:lnSpc>
              <a:buNone/>
            </a:pPr>
            <a:r>
              <a:rPr lang="fa-IR" b="1" dirty="0"/>
              <a:t>•کاهش اثرات و پیشگیری</a:t>
            </a:r>
          </a:p>
          <a:p>
            <a:pPr marL="0" indent="0" algn="justLow" rtl="1">
              <a:lnSpc>
                <a:spcPct val="100000"/>
              </a:lnSpc>
              <a:buNone/>
            </a:pPr>
            <a:r>
              <a:rPr lang="fa-IR" dirty="0"/>
              <a:t>- تحلیل خطر،- مداخلات پیش بینانه مبتنی بر تحلیل خطر، تأمین تسهیلات و نیازمندی های پایه،  کنترل ناقلین بیماری ها،  واکسیناسیون، اطلاع رسانی و آموزش همگانی، استقرار نظام مراقبت غیرفعال</a:t>
            </a:r>
          </a:p>
          <a:p>
            <a:pPr marL="0" indent="0" algn="justLow" rtl="1">
              <a:lnSpc>
                <a:spcPct val="100000"/>
              </a:lnSpc>
              <a:buNone/>
            </a:pPr>
            <a:r>
              <a:rPr lang="fa-IR" b="1" dirty="0"/>
              <a:t>•آمادگی</a:t>
            </a:r>
          </a:p>
          <a:p>
            <a:pPr marL="0" indent="0" algn="justLow" rtl="1">
              <a:lnSpc>
                <a:spcPct val="100000"/>
              </a:lnSpc>
              <a:buNone/>
            </a:pPr>
            <a:r>
              <a:rPr lang="fa-IR" dirty="0"/>
              <a:t>تدوین استانداردها و برنامه ریزی، - اطلاع رسانی و آموزش همگانی، - سازماندهی نیروهای عملیاتی (پرسنل-داوطلبان)، - آموزش و تمرین تخصصی، -امکانات آزمایشگاهی، - ارتباطات و مدیریت اطلاعات، -هماهنگی درون سازمانی، -هماهنگی بین و برون سازمانی، - واکسن و زنجیره سرما، - امکانات ترابری و حمل و نقل و لجستیک، - انبار منطقه ای نیازمندی های پایه نظام مراقبت</a:t>
            </a:r>
          </a:p>
          <a:p>
            <a:pPr marL="0" indent="0" algn="justLow" rtl="1">
              <a:lnSpc>
                <a:spcPct val="100000"/>
              </a:lnSpc>
              <a:buNone/>
            </a:pPr>
            <a:endParaRPr lang="fa-IR" b="1" dirty="0"/>
          </a:p>
        </p:txBody>
      </p:sp>
    </p:spTree>
    <p:extLst>
      <p:ext uri="{BB962C8B-B14F-4D97-AF65-F5344CB8AC3E}">
        <p14:creationId xmlns:p14="http://schemas.microsoft.com/office/powerpoint/2010/main" val="20453211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FD03C0-E589-48A8-AAAF-E85D80DD852B}" type="slidenum">
              <a:rPr kumimoji="0" lang="en-US" sz="1200" b="0" i="0" u="none" strike="noStrike" kern="1200" cap="none" spc="0" normalizeH="0" baseline="0" noProof="0" smtClean="0">
                <a:ln>
                  <a:noFill/>
                </a:ln>
                <a:solidFill>
                  <a:prstClr val="black">
                    <a:tint val="75000"/>
                  </a:prstClr>
                </a:solidFill>
                <a:effectLst/>
                <a:uLnTx/>
                <a:uFillTx/>
                <a:latin typeface="Times New Roman"/>
                <a:ea typeface="+mn-ea"/>
                <a:cs typeface="B Nazanin"/>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tint val="75000"/>
                </a:prstClr>
              </a:solidFill>
              <a:effectLst/>
              <a:uLnTx/>
              <a:uFillTx/>
              <a:latin typeface="Times New Roman"/>
              <a:ea typeface="+mn-ea"/>
              <a:cs typeface="B Nazanin"/>
            </a:endParaRPr>
          </a:p>
        </p:txBody>
      </p:sp>
      <p:grpSp>
        <p:nvGrpSpPr>
          <p:cNvPr id="10" name="Group 9"/>
          <p:cNvGrpSpPr/>
          <p:nvPr/>
        </p:nvGrpSpPr>
        <p:grpSpPr>
          <a:xfrm>
            <a:off x="10440555" y="109442"/>
            <a:ext cx="1606830" cy="6529745"/>
            <a:chOff x="10440555" y="109442"/>
            <a:chExt cx="1606830" cy="6529745"/>
          </a:xfrm>
        </p:grpSpPr>
        <p:sp>
          <p:nvSpPr>
            <p:cNvPr id="5" name="Rounded Rectangle 4"/>
            <p:cNvSpPr/>
            <p:nvPr/>
          </p:nvSpPr>
          <p:spPr>
            <a:xfrm>
              <a:off x="10440555" y="109442"/>
              <a:ext cx="1606830" cy="6529745"/>
            </a:xfrm>
            <a:prstGeom prst="roundRect">
              <a:avLst>
                <a:gd name="adj" fmla="val 50000"/>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a:ea typeface="+mn-ea"/>
                <a:cs typeface="B Nazanin"/>
              </a:endParaRPr>
            </a:p>
          </p:txBody>
        </p:sp>
        <p:pic>
          <p:nvPicPr>
            <p:cNvPr id="6" name="Picture 5"/>
            <p:cNvPicPr>
              <a:picLocks noChangeAspect="1"/>
            </p:cNvPicPr>
            <p:nvPr/>
          </p:nvPicPr>
          <p:blipFill>
            <a:blip r:embed="rId2"/>
            <a:stretch>
              <a:fillRect/>
            </a:stretch>
          </p:blipFill>
          <p:spPr>
            <a:xfrm>
              <a:off x="10635374" y="826105"/>
              <a:ext cx="1222109" cy="135411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7" name="TextBox 6">
              <a:extLst>
                <a:ext uri="{FF2B5EF4-FFF2-40B4-BE49-F238E27FC236}">
                  <a16:creationId xmlns:a16="http://schemas.microsoft.com/office/drawing/2014/main" xmlns="" id="{7AAB3D70-CB0F-4B10-918B-658B87FEA900}"/>
                </a:ext>
              </a:extLst>
            </p:cNvPr>
            <p:cNvSpPr txBox="1"/>
            <p:nvPr/>
          </p:nvSpPr>
          <p:spPr>
            <a:xfrm>
              <a:off x="10440555" y="2993135"/>
              <a:ext cx="1606830" cy="1077218"/>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اصول و مبانی مدیریت خطر بلایا</a:t>
              </a:r>
              <a:endParaRPr kumimoji="0" lang="en-US"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sp>
          <p:nvSpPr>
            <p:cNvPr id="8" name="TextBox 7">
              <a:extLst>
                <a:ext uri="{FF2B5EF4-FFF2-40B4-BE49-F238E27FC236}">
                  <a16:creationId xmlns:a16="http://schemas.microsoft.com/office/drawing/2014/main" xmlns="" id="{7AAB3D70-CB0F-4B10-918B-658B87FEA900}"/>
                </a:ext>
              </a:extLst>
            </p:cNvPr>
            <p:cNvSpPr txBox="1"/>
            <p:nvPr/>
          </p:nvSpPr>
          <p:spPr>
            <a:xfrm>
              <a:off x="10440555" y="4551632"/>
              <a:ext cx="1606830" cy="1938992"/>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عنوان:</a:t>
              </a:r>
            </a:p>
            <a:p>
              <a:pPr lvl="0" algn="ctr" rtl="1">
                <a:defRPr/>
              </a:pPr>
              <a:r>
                <a:rPr lang="fa-IR" sz="4000" dirty="0">
                  <a:solidFill>
                    <a:srgbClr val="3E0329"/>
                  </a:solidFill>
                  <a:effectLst>
                    <a:outerShdw blurRad="38100" dist="38100" dir="2700000" algn="tl">
                      <a:srgbClr val="000000">
                        <a:alpha val="43137"/>
                      </a:srgbClr>
                    </a:outerShdw>
                  </a:effectLst>
                  <a:latin typeface="IranNastaliq" panose="02020505000000020003" pitchFamily="18" charset="0"/>
                  <a:cs typeface="IranNastaliq" panose="02020505000000020003" pitchFamily="18" charset="0"/>
                </a:rPr>
                <a:t>مدیریت بیماریهای واگیر</a:t>
              </a:r>
              <a:endParaRPr kumimoji="0" lang="en-US"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cs typeface="IranNastaliq" panose="02020505000000020003" pitchFamily="18" charset="0"/>
              </a:endParaRPr>
            </a:p>
          </p:txBody>
        </p:sp>
      </p:grpSp>
      <p:sp>
        <p:nvSpPr>
          <p:cNvPr id="9" name="Content Placeholder 8"/>
          <p:cNvSpPr>
            <a:spLocks noGrp="1"/>
          </p:cNvSpPr>
          <p:nvPr>
            <p:ph idx="1"/>
          </p:nvPr>
        </p:nvSpPr>
        <p:spPr>
          <a:xfrm>
            <a:off x="233515" y="235974"/>
            <a:ext cx="10017138" cy="6485501"/>
          </a:xfrm>
        </p:spPr>
        <p:txBody>
          <a:bodyPr>
            <a:normAutofit lnSpcReduction="10000"/>
          </a:bodyPr>
          <a:lstStyle/>
          <a:p>
            <a:pPr marL="0" indent="0" algn="justLow" rtl="1">
              <a:lnSpc>
                <a:spcPct val="100000"/>
              </a:lnSpc>
              <a:buNone/>
            </a:pPr>
            <a:r>
              <a:rPr lang="fa-IR" b="1" dirty="0"/>
              <a:t>اقدامات در زمان</a:t>
            </a:r>
            <a:r>
              <a:rPr lang="ar-SA" b="1" dirty="0"/>
              <a:t> وقوع حوادث و سوانح</a:t>
            </a:r>
            <a:endParaRPr lang="en-US" dirty="0"/>
          </a:p>
          <a:p>
            <a:pPr marL="0" indent="0" algn="justLow" rtl="1">
              <a:lnSpc>
                <a:spcPct val="100000"/>
              </a:lnSpc>
              <a:buNone/>
            </a:pPr>
            <a:r>
              <a:rPr lang="fa-IR" dirty="0"/>
              <a:t>از ارزیابی آسیب های وارده ناشی از مخاطره و نیازمندی های منطقه آسیب دیده .</a:t>
            </a:r>
          </a:p>
          <a:p>
            <a:pPr marL="0" indent="0" algn="justLow" rtl="1">
              <a:lnSpc>
                <a:spcPct val="100000"/>
              </a:lnSpc>
              <a:buNone/>
            </a:pPr>
            <a:r>
              <a:rPr lang="fa-IR" dirty="0"/>
              <a:t>این ارزیابی ها شامل محدوده منطقه آسیب دیده، جمعیت منطقه مورد نظر و ترکیب سنی و جنسی، راه های دسترسی به جمعیت و وضعیت امنیت و ایمنی منطقه آسیب دیده، گروه های خاص جمعیتی مانند کودکان، سالمندان، زنان، معلولین و افراد دارای بیماری های زمینه ای وناتوان کننده، وضعیت بیماری های بومی منطقه، پوشش قبلی واکسیناسیون، .وضعیت تغذیه ای پیشین، بررسی مستندات بیماری های مرتبط با مخاطره، آسیب های وارد شده به تسهیلات و زیرساخت های حیاتی، سرپناه و امکانات و سازه های مربوط به سلامت و در نهایت تعیین نقشه اولیه عملیات با توجه به موارد پیشگفت و تقسیم بندی مناسب آن ها می باشند.</a:t>
            </a:r>
          </a:p>
          <a:p>
            <a:pPr marL="0" indent="0" algn="justLow" rtl="1">
              <a:lnSpc>
                <a:spcPct val="100000"/>
              </a:lnSpc>
              <a:buNone/>
            </a:pPr>
            <a:r>
              <a:rPr lang="fa-IR" b="1" dirty="0"/>
              <a:t>پاسخ فوریتی برای کنترل بیماری‌های واگیردار شامل:</a:t>
            </a:r>
          </a:p>
          <a:p>
            <a:pPr marL="0" indent="0" algn="justLow" rtl="1">
              <a:lnSpc>
                <a:spcPct val="100000"/>
              </a:lnSpc>
              <a:buNone/>
            </a:pPr>
            <a:r>
              <a:rPr lang="fa-IR" dirty="0"/>
              <a:t> مراقبت درمانی اورژانس، فراهم نمودن پناهگاه و ‌برنامه‌ریزی مکان برای اقامت، آب سالم و بهسازی محیط، آماده‌سازی غذای سالم، تغذیه و درمان موارد مبتلا، تجهیزات پزشکی و کنترل ناقلین، آموزش بهداشت و فراهم نمودن شرایط برای بهداشت کارکنان و نیروهای داوطلب کمک‌کننده.</a:t>
            </a:r>
          </a:p>
        </p:txBody>
      </p:sp>
    </p:spTree>
    <p:extLst>
      <p:ext uri="{BB962C8B-B14F-4D97-AF65-F5344CB8AC3E}">
        <p14:creationId xmlns:p14="http://schemas.microsoft.com/office/powerpoint/2010/main" val="1756582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FD03C0-E589-48A8-AAAF-E85D80DD852B}" type="slidenum">
              <a:rPr kumimoji="0" lang="en-US" sz="1200" b="0" i="0" u="none" strike="noStrike" kern="1200" cap="none" spc="0" normalizeH="0" baseline="0" noProof="0" smtClean="0">
                <a:ln>
                  <a:noFill/>
                </a:ln>
                <a:solidFill>
                  <a:prstClr val="black">
                    <a:tint val="75000"/>
                  </a:prstClr>
                </a:solidFill>
                <a:effectLst/>
                <a:uLnTx/>
                <a:uFillTx/>
                <a:latin typeface="Times New Roman"/>
                <a:ea typeface="+mn-ea"/>
                <a:cs typeface="B Nazanin"/>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tint val="75000"/>
                </a:prstClr>
              </a:solidFill>
              <a:effectLst/>
              <a:uLnTx/>
              <a:uFillTx/>
              <a:latin typeface="Times New Roman"/>
              <a:ea typeface="+mn-ea"/>
              <a:cs typeface="B Nazanin"/>
            </a:endParaRPr>
          </a:p>
        </p:txBody>
      </p:sp>
      <p:grpSp>
        <p:nvGrpSpPr>
          <p:cNvPr id="10" name="Group 9"/>
          <p:cNvGrpSpPr/>
          <p:nvPr/>
        </p:nvGrpSpPr>
        <p:grpSpPr>
          <a:xfrm>
            <a:off x="10440555" y="109442"/>
            <a:ext cx="1606830" cy="6529745"/>
            <a:chOff x="10440555" y="109442"/>
            <a:chExt cx="1606830" cy="6529745"/>
          </a:xfrm>
        </p:grpSpPr>
        <p:sp>
          <p:nvSpPr>
            <p:cNvPr id="5" name="Rounded Rectangle 4"/>
            <p:cNvSpPr/>
            <p:nvPr/>
          </p:nvSpPr>
          <p:spPr>
            <a:xfrm>
              <a:off x="10440555" y="109442"/>
              <a:ext cx="1606830" cy="6529745"/>
            </a:xfrm>
            <a:prstGeom prst="roundRect">
              <a:avLst>
                <a:gd name="adj" fmla="val 50000"/>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a:ea typeface="+mn-ea"/>
                <a:cs typeface="B Nazanin"/>
              </a:endParaRPr>
            </a:p>
          </p:txBody>
        </p:sp>
        <p:pic>
          <p:nvPicPr>
            <p:cNvPr id="6" name="Picture 5"/>
            <p:cNvPicPr>
              <a:picLocks noChangeAspect="1"/>
            </p:cNvPicPr>
            <p:nvPr/>
          </p:nvPicPr>
          <p:blipFill>
            <a:blip r:embed="rId2"/>
            <a:stretch>
              <a:fillRect/>
            </a:stretch>
          </p:blipFill>
          <p:spPr>
            <a:xfrm>
              <a:off x="10635374" y="826105"/>
              <a:ext cx="1222109" cy="135411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7" name="TextBox 6">
              <a:extLst>
                <a:ext uri="{FF2B5EF4-FFF2-40B4-BE49-F238E27FC236}">
                  <a16:creationId xmlns:a16="http://schemas.microsoft.com/office/drawing/2014/main" xmlns="" id="{7AAB3D70-CB0F-4B10-918B-658B87FEA900}"/>
                </a:ext>
              </a:extLst>
            </p:cNvPr>
            <p:cNvSpPr txBox="1"/>
            <p:nvPr/>
          </p:nvSpPr>
          <p:spPr>
            <a:xfrm>
              <a:off x="10440555" y="2993135"/>
              <a:ext cx="1606830" cy="1077218"/>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اصول و مبانی مدیریت خطر بلایا</a:t>
              </a:r>
              <a:endParaRPr kumimoji="0" lang="en-US"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sp>
          <p:nvSpPr>
            <p:cNvPr id="8" name="TextBox 7">
              <a:extLst>
                <a:ext uri="{FF2B5EF4-FFF2-40B4-BE49-F238E27FC236}">
                  <a16:creationId xmlns:a16="http://schemas.microsoft.com/office/drawing/2014/main" xmlns="" id="{7AAB3D70-CB0F-4B10-918B-658B87FEA900}"/>
                </a:ext>
              </a:extLst>
            </p:cNvPr>
            <p:cNvSpPr txBox="1"/>
            <p:nvPr/>
          </p:nvSpPr>
          <p:spPr>
            <a:xfrm>
              <a:off x="10440555" y="4551632"/>
              <a:ext cx="1606830" cy="1938992"/>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عنوان:</a:t>
              </a:r>
            </a:p>
            <a:p>
              <a:pPr lvl="0" algn="ctr" rtl="1">
                <a:defRPr/>
              </a:pPr>
              <a:r>
                <a:rPr lang="fa-IR" sz="4000" dirty="0">
                  <a:solidFill>
                    <a:srgbClr val="3E0329"/>
                  </a:solidFill>
                  <a:effectLst>
                    <a:outerShdw blurRad="38100" dist="38100" dir="2700000" algn="tl">
                      <a:srgbClr val="000000">
                        <a:alpha val="43137"/>
                      </a:srgbClr>
                    </a:outerShdw>
                  </a:effectLst>
                  <a:latin typeface="IranNastaliq" panose="02020505000000020003" pitchFamily="18" charset="0"/>
                  <a:cs typeface="IranNastaliq" panose="02020505000000020003" pitchFamily="18" charset="0"/>
                </a:rPr>
                <a:t>مدیریت بیماریهای واگیر</a:t>
              </a:r>
              <a:endParaRPr kumimoji="0" lang="en-US"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cs typeface="IranNastaliq" panose="02020505000000020003" pitchFamily="18" charset="0"/>
              </a:endParaRPr>
            </a:p>
          </p:txBody>
        </p:sp>
      </p:grpSp>
      <p:sp>
        <p:nvSpPr>
          <p:cNvPr id="9" name="Content Placeholder 8"/>
          <p:cNvSpPr>
            <a:spLocks noGrp="1"/>
          </p:cNvSpPr>
          <p:nvPr>
            <p:ph idx="1"/>
          </p:nvPr>
        </p:nvSpPr>
        <p:spPr>
          <a:xfrm>
            <a:off x="103239" y="109442"/>
            <a:ext cx="10337316" cy="6612033"/>
          </a:xfrm>
        </p:spPr>
        <p:txBody>
          <a:bodyPr>
            <a:normAutofit fontScale="92500" lnSpcReduction="10000"/>
          </a:bodyPr>
          <a:lstStyle/>
          <a:p>
            <a:pPr marL="0" indent="0" algn="justLow" rtl="1">
              <a:lnSpc>
                <a:spcPct val="100000"/>
              </a:lnSpc>
              <a:buNone/>
            </a:pPr>
            <a:r>
              <a:rPr lang="fa-IR" b="1" dirty="0"/>
              <a:t>انتخاب و ‌برنامه‌ریزی اسکان</a:t>
            </a:r>
          </a:p>
          <a:p>
            <a:pPr marL="0" indent="0" algn="justLow" rtl="1">
              <a:lnSpc>
                <a:spcPct val="100000"/>
              </a:lnSpc>
              <a:buNone/>
            </a:pPr>
            <a:r>
              <a:rPr lang="fa-IR" dirty="0"/>
              <a:t>فراهم نمودن پناهگاه‌های مناسب و ‌برنامه‌ریزی مکان در شروع یک موقعیت اضطراری می‌تواند میزان بروز بیماری‌های واگیردار به ویژه بیماری‌های اسهالی، عفونت تنفسی حاد، مننژیت، سل، سرخک و بیماری‌های منتقله از طریق ناقلین را کاهش دهد. </a:t>
            </a:r>
          </a:p>
          <a:p>
            <a:pPr marL="0" indent="0" algn="justLow" rtl="1">
              <a:lnSpc>
                <a:spcPct val="100000"/>
              </a:lnSpc>
              <a:buNone/>
            </a:pPr>
            <a:r>
              <a:rPr lang="fa-IR" b="1" dirty="0"/>
              <a:t>اطمینان از آب کافی و بهسازی تسهیلات</a:t>
            </a:r>
          </a:p>
          <a:p>
            <a:pPr marL="0" indent="0" algn="justLow" rtl="1">
              <a:lnSpc>
                <a:spcPct val="100000"/>
              </a:lnSpc>
              <a:buNone/>
            </a:pPr>
            <a:r>
              <a:rPr lang="fa-IR" dirty="0"/>
              <a:t>بیماری‌های منتقله از طریق آب، یک دلیل اصلی بیماری‌های واگیردار پس از حوادث و سوانح است. اطمینان از دسترسی دائم به آب نوشیدنی سالم یک معیار پیشگیری مهم پس از وقوع مخاطرات طبیعی است. طبق دستورالعمل سازمان جهانی بهداشت، کلر به میزان زیاد، قابل دسترس، کم هزینه و به راحتی قابل استفاده است و بر ضد همه عوامل بیماری‌زای منتقله از طریق آب، ‌مؤثر است. </a:t>
            </a:r>
          </a:p>
          <a:p>
            <a:pPr marL="0" indent="0" algn="justLow" rtl="1">
              <a:lnSpc>
                <a:spcPct val="100000"/>
              </a:lnSpc>
              <a:buNone/>
            </a:pPr>
            <a:r>
              <a:rPr lang="fa-IR" dirty="0"/>
              <a:t>حداقل استانداردهای آب در مناطق حوادث و سوانح  را به صورت زیر در نظر گرفته است: </a:t>
            </a:r>
          </a:p>
          <a:p>
            <a:pPr algn="justLow" rtl="1">
              <a:lnSpc>
                <a:spcPct val="100000"/>
              </a:lnSpc>
            </a:pPr>
            <a:r>
              <a:rPr lang="fa-IR" dirty="0"/>
              <a:t>دسترسی کافی به آب سالم (20 لیتر برای هر فرد در هر شبانه روز) </a:t>
            </a:r>
          </a:p>
          <a:p>
            <a:pPr algn="justLow" rtl="1">
              <a:lnSpc>
                <a:spcPct val="100000"/>
              </a:lnSpc>
            </a:pPr>
            <a:r>
              <a:rPr lang="fa-IR" dirty="0"/>
              <a:t>کیفیت آب بایستی بر اساس پروتکل‌های بین‌المللی حفظ شود. </a:t>
            </a:r>
          </a:p>
          <a:p>
            <a:pPr algn="justLow" rtl="1">
              <a:lnSpc>
                <a:spcPct val="100000"/>
              </a:lnSpc>
            </a:pPr>
            <a:r>
              <a:rPr lang="fa-IR" dirty="0"/>
              <a:t>تسهیلات مربوط به مصرف آب و وسایل نگهداری آن بایستی ایمن باشند </a:t>
            </a:r>
          </a:p>
          <a:p>
            <a:pPr algn="justLow" rtl="1">
              <a:lnSpc>
                <a:spcPct val="100000"/>
              </a:lnSpc>
            </a:pPr>
            <a:r>
              <a:rPr lang="fa-IR" dirty="0"/>
              <a:t>اهمیت صابون و شستن دست به عنوان یک محافظ علیه بیماری‌های مدفوعی ـ دهانی باید بر برنامه‌های آموزشی تأکید شود. حداقل 250 گرم صابون برای هر شخص در هر ماه فراهم شود.</a:t>
            </a:r>
          </a:p>
        </p:txBody>
      </p:sp>
    </p:spTree>
    <p:extLst>
      <p:ext uri="{BB962C8B-B14F-4D97-AF65-F5344CB8AC3E}">
        <p14:creationId xmlns:p14="http://schemas.microsoft.com/office/powerpoint/2010/main" val="5047898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FD03C0-E589-48A8-AAAF-E85D80DD852B}" type="slidenum">
              <a:rPr kumimoji="0" lang="en-US" sz="1200" b="0" i="0" u="none" strike="noStrike" kern="1200" cap="none" spc="0" normalizeH="0" baseline="0" noProof="0" smtClean="0">
                <a:ln>
                  <a:noFill/>
                </a:ln>
                <a:solidFill>
                  <a:prstClr val="black">
                    <a:tint val="75000"/>
                  </a:prstClr>
                </a:solidFill>
                <a:effectLst/>
                <a:uLnTx/>
                <a:uFillTx/>
                <a:latin typeface="Times New Roman"/>
                <a:ea typeface="+mn-ea"/>
                <a:cs typeface="B Nazanin"/>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tint val="75000"/>
                </a:prstClr>
              </a:solidFill>
              <a:effectLst/>
              <a:uLnTx/>
              <a:uFillTx/>
              <a:latin typeface="Times New Roman"/>
              <a:ea typeface="+mn-ea"/>
              <a:cs typeface="B Nazanin"/>
            </a:endParaRPr>
          </a:p>
        </p:txBody>
      </p:sp>
      <p:grpSp>
        <p:nvGrpSpPr>
          <p:cNvPr id="10" name="Group 9"/>
          <p:cNvGrpSpPr/>
          <p:nvPr/>
        </p:nvGrpSpPr>
        <p:grpSpPr>
          <a:xfrm>
            <a:off x="10440555" y="109442"/>
            <a:ext cx="1606830" cy="6529745"/>
            <a:chOff x="10440555" y="109442"/>
            <a:chExt cx="1606830" cy="6529745"/>
          </a:xfrm>
        </p:grpSpPr>
        <p:sp>
          <p:nvSpPr>
            <p:cNvPr id="5" name="Rounded Rectangle 4"/>
            <p:cNvSpPr/>
            <p:nvPr/>
          </p:nvSpPr>
          <p:spPr>
            <a:xfrm>
              <a:off x="10440555" y="109442"/>
              <a:ext cx="1606830" cy="6529745"/>
            </a:xfrm>
            <a:prstGeom prst="roundRect">
              <a:avLst>
                <a:gd name="adj" fmla="val 50000"/>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a:ea typeface="+mn-ea"/>
                <a:cs typeface="B Nazanin"/>
              </a:endParaRPr>
            </a:p>
          </p:txBody>
        </p:sp>
        <p:pic>
          <p:nvPicPr>
            <p:cNvPr id="6" name="Picture 5"/>
            <p:cNvPicPr>
              <a:picLocks noChangeAspect="1"/>
            </p:cNvPicPr>
            <p:nvPr/>
          </p:nvPicPr>
          <p:blipFill>
            <a:blip r:embed="rId2"/>
            <a:stretch>
              <a:fillRect/>
            </a:stretch>
          </p:blipFill>
          <p:spPr>
            <a:xfrm>
              <a:off x="10635374" y="826105"/>
              <a:ext cx="1222109" cy="135411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7" name="TextBox 6">
              <a:extLst>
                <a:ext uri="{FF2B5EF4-FFF2-40B4-BE49-F238E27FC236}">
                  <a16:creationId xmlns:a16="http://schemas.microsoft.com/office/drawing/2014/main" xmlns="" id="{7AAB3D70-CB0F-4B10-918B-658B87FEA900}"/>
                </a:ext>
              </a:extLst>
            </p:cNvPr>
            <p:cNvSpPr txBox="1"/>
            <p:nvPr/>
          </p:nvSpPr>
          <p:spPr>
            <a:xfrm>
              <a:off x="10440555" y="2993135"/>
              <a:ext cx="1606830" cy="1077218"/>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اصول و مبانی مدیریت خطر بلایا</a:t>
              </a:r>
              <a:endParaRPr kumimoji="0" lang="en-US"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sp>
          <p:nvSpPr>
            <p:cNvPr id="8" name="TextBox 7">
              <a:extLst>
                <a:ext uri="{FF2B5EF4-FFF2-40B4-BE49-F238E27FC236}">
                  <a16:creationId xmlns:a16="http://schemas.microsoft.com/office/drawing/2014/main" xmlns="" id="{7AAB3D70-CB0F-4B10-918B-658B87FEA900}"/>
                </a:ext>
              </a:extLst>
            </p:cNvPr>
            <p:cNvSpPr txBox="1"/>
            <p:nvPr/>
          </p:nvSpPr>
          <p:spPr>
            <a:xfrm>
              <a:off x="10440555" y="4551632"/>
              <a:ext cx="1606830" cy="1938992"/>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عنوان:</a:t>
              </a:r>
            </a:p>
            <a:p>
              <a:pPr lvl="0" algn="ctr" rtl="1">
                <a:defRPr/>
              </a:pPr>
              <a:r>
                <a:rPr lang="fa-IR" sz="4000" dirty="0">
                  <a:solidFill>
                    <a:srgbClr val="3E0329"/>
                  </a:solidFill>
                  <a:effectLst>
                    <a:outerShdw blurRad="38100" dist="38100" dir="2700000" algn="tl">
                      <a:srgbClr val="000000">
                        <a:alpha val="43137"/>
                      </a:srgbClr>
                    </a:outerShdw>
                  </a:effectLst>
                  <a:latin typeface="IranNastaliq" panose="02020505000000020003" pitchFamily="18" charset="0"/>
                  <a:cs typeface="IranNastaliq" panose="02020505000000020003" pitchFamily="18" charset="0"/>
                </a:rPr>
                <a:t>مدیریت بیماریهای واگیر</a:t>
              </a:r>
              <a:endParaRPr kumimoji="0" lang="en-US"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cs typeface="IranNastaliq" panose="02020505000000020003" pitchFamily="18" charset="0"/>
              </a:endParaRPr>
            </a:p>
          </p:txBody>
        </p:sp>
      </p:grpSp>
      <p:sp>
        <p:nvSpPr>
          <p:cNvPr id="9" name="Content Placeholder 8"/>
          <p:cNvSpPr>
            <a:spLocks noGrp="1"/>
          </p:cNvSpPr>
          <p:nvPr>
            <p:ph idx="1"/>
          </p:nvPr>
        </p:nvSpPr>
        <p:spPr>
          <a:xfrm>
            <a:off x="233515" y="235974"/>
            <a:ext cx="10017138" cy="6485501"/>
          </a:xfrm>
        </p:spPr>
        <p:txBody>
          <a:bodyPr>
            <a:normAutofit/>
          </a:bodyPr>
          <a:lstStyle/>
          <a:p>
            <a:pPr marL="0" indent="0" algn="justLow" rtl="1">
              <a:lnSpc>
                <a:spcPct val="100000"/>
              </a:lnSpc>
              <a:buNone/>
            </a:pPr>
            <a:r>
              <a:rPr lang="fa-IR" b="1" dirty="0"/>
              <a:t>اطمینان از ایمنی غذا</a:t>
            </a:r>
          </a:p>
          <a:p>
            <a:pPr marL="0" indent="0" algn="justLow" rtl="1">
              <a:lnSpc>
                <a:spcPct val="100000"/>
              </a:lnSpc>
              <a:buNone/>
            </a:pPr>
            <a:r>
              <a:rPr lang="fa-IR" dirty="0"/>
              <a:t>ایمنی غذا در جهت پیشگیری از بیماری‌ها در حوادث و سوانح بسیار مهم است. </a:t>
            </a:r>
          </a:p>
          <a:p>
            <a:pPr marL="0" indent="0" algn="justLow" rtl="1">
              <a:lnSpc>
                <a:spcPct val="100000"/>
              </a:lnSpc>
              <a:buNone/>
            </a:pPr>
            <a:r>
              <a:rPr lang="fa-IR" dirty="0"/>
              <a:t>سازمان جهانی بهداشت پنج مورد کلیدی جهت اطمینان از ایمنی غذا پس از حوادث و سوانح پیشنهاد کرده است: </a:t>
            </a:r>
          </a:p>
          <a:p>
            <a:pPr marL="0" indent="0" algn="justLow" rtl="1">
              <a:lnSpc>
                <a:spcPct val="100000"/>
              </a:lnSpc>
              <a:buNone/>
            </a:pPr>
            <a:r>
              <a:rPr lang="fa-IR" dirty="0"/>
              <a:t>کلید اول: حفظ پاکیزگی (پیشگیری از رشد و پخش میکرو ارگانیسم‌های خطرناک) </a:t>
            </a:r>
          </a:p>
          <a:p>
            <a:pPr marL="0" indent="0" algn="justLow" rtl="1">
              <a:lnSpc>
                <a:spcPct val="100000"/>
              </a:lnSpc>
              <a:buNone/>
            </a:pPr>
            <a:r>
              <a:rPr lang="fa-IR" dirty="0"/>
              <a:t>کلید دوم: جدا کردن غذای پخته و خام (از انتقال میکرو ارگانیسم‌ها پیشگیری می‌کند)</a:t>
            </a:r>
          </a:p>
          <a:p>
            <a:pPr marL="0" indent="0" algn="justLow" rtl="1">
              <a:lnSpc>
                <a:spcPct val="100000"/>
              </a:lnSpc>
              <a:buNone/>
            </a:pPr>
            <a:r>
              <a:rPr lang="fa-IR" dirty="0"/>
              <a:t>کلید سوم: روش صحیح پخت مواد غذایی (باعث انهدام میکروارگانیسم‌ها می‌شود) </a:t>
            </a:r>
          </a:p>
          <a:p>
            <a:pPr marL="0" indent="0" algn="justLow" rtl="1">
              <a:lnSpc>
                <a:spcPct val="100000"/>
              </a:lnSpc>
              <a:buNone/>
            </a:pPr>
            <a:r>
              <a:rPr lang="fa-IR" dirty="0"/>
              <a:t>کلید چهارم: نگهداری غذا در درجه حرارت مناسب (پیشگیری از رشد میکروارگانیسم ها) </a:t>
            </a:r>
          </a:p>
          <a:p>
            <a:pPr marL="0" indent="0" algn="justLow" rtl="1">
              <a:lnSpc>
                <a:spcPct val="100000"/>
              </a:lnSpc>
              <a:buNone/>
            </a:pPr>
            <a:r>
              <a:rPr lang="fa-IR" dirty="0"/>
              <a:t>کلید پنجم: عدم مصرف مواد غذایی خام ومصرف آب آشامیدنی بهداشتی (پیشگیری از آلودگی)</a:t>
            </a:r>
          </a:p>
          <a:p>
            <a:pPr marL="0" indent="0" algn="justLow" rtl="1">
              <a:lnSpc>
                <a:spcPct val="100000"/>
              </a:lnSpc>
              <a:buNone/>
            </a:pPr>
            <a:endParaRPr lang="fa-IR" dirty="0"/>
          </a:p>
        </p:txBody>
      </p:sp>
    </p:spTree>
    <p:extLst>
      <p:ext uri="{BB962C8B-B14F-4D97-AF65-F5344CB8AC3E}">
        <p14:creationId xmlns:p14="http://schemas.microsoft.com/office/powerpoint/2010/main" val="25212260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FD03C0-E589-48A8-AAAF-E85D80DD852B}" type="slidenum">
              <a:rPr kumimoji="0" lang="en-US" sz="1200" b="0" i="0" u="none" strike="noStrike" kern="1200" cap="none" spc="0" normalizeH="0" baseline="0" noProof="0" smtClean="0">
                <a:ln>
                  <a:noFill/>
                </a:ln>
                <a:solidFill>
                  <a:prstClr val="black">
                    <a:tint val="75000"/>
                  </a:prstClr>
                </a:solidFill>
                <a:effectLst/>
                <a:uLnTx/>
                <a:uFillTx/>
                <a:latin typeface="Times New Roman"/>
                <a:ea typeface="+mn-ea"/>
                <a:cs typeface="B Nazanin"/>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tint val="75000"/>
                </a:prstClr>
              </a:solidFill>
              <a:effectLst/>
              <a:uLnTx/>
              <a:uFillTx/>
              <a:latin typeface="Times New Roman"/>
              <a:ea typeface="+mn-ea"/>
              <a:cs typeface="B Nazanin"/>
            </a:endParaRPr>
          </a:p>
        </p:txBody>
      </p:sp>
      <p:grpSp>
        <p:nvGrpSpPr>
          <p:cNvPr id="10" name="Group 9"/>
          <p:cNvGrpSpPr/>
          <p:nvPr/>
        </p:nvGrpSpPr>
        <p:grpSpPr>
          <a:xfrm>
            <a:off x="10440555" y="109442"/>
            <a:ext cx="1606830" cy="6529745"/>
            <a:chOff x="10440555" y="109442"/>
            <a:chExt cx="1606830" cy="6529745"/>
          </a:xfrm>
        </p:grpSpPr>
        <p:sp>
          <p:nvSpPr>
            <p:cNvPr id="5" name="Rounded Rectangle 4"/>
            <p:cNvSpPr/>
            <p:nvPr/>
          </p:nvSpPr>
          <p:spPr>
            <a:xfrm>
              <a:off x="10440555" y="109442"/>
              <a:ext cx="1606830" cy="6529745"/>
            </a:xfrm>
            <a:prstGeom prst="roundRect">
              <a:avLst>
                <a:gd name="adj" fmla="val 50000"/>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a:ea typeface="+mn-ea"/>
                <a:cs typeface="B Nazanin"/>
              </a:endParaRPr>
            </a:p>
          </p:txBody>
        </p:sp>
        <p:pic>
          <p:nvPicPr>
            <p:cNvPr id="6" name="Picture 5"/>
            <p:cNvPicPr>
              <a:picLocks noChangeAspect="1"/>
            </p:cNvPicPr>
            <p:nvPr/>
          </p:nvPicPr>
          <p:blipFill>
            <a:blip r:embed="rId2"/>
            <a:stretch>
              <a:fillRect/>
            </a:stretch>
          </p:blipFill>
          <p:spPr>
            <a:xfrm>
              <a:off x="10635374" y="826105"/>
              <a:ext cx="1222109" cy="135411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7" name="TextBox 6">
              <a:extLst>
                <a:ext uri="{FF2B5EF4-FFF2-40B4-BE49-F238E27FC236}">
                  <a16:creationId xmlns:a16="http://schemas.microsoft.com/office/drawing/2014/main" xmlns="" id="{7AAB3D70-CB0F-4B10-918B-658B87FEA900}"/>
                </a:ext>
              </a:extLst>
            </p:cNvPr>
            <p:cNvSpPr txBox="1"/>
            <p:nvPr/>
          </p:nvSpPr>
          <p:spPr>
            <a:xfrm>
              <a:off x="10440555" y="2993135"/>
              <a:ext cx="1606830" cy="1077218"/>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اصول و مبانی مدیریت خطر بلایا</a:t>
              </a:r>
              <a:endParaRPr kumimoji="0" lang="en-US"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sp>
          <p:nvSpPr>
            <p:cNvPr id="8" name="TextBox 7">
              <a:extLst>
                <a:ext uri="{FF2B5EF4-FFF2-40B4-BE49-F238E27FC236}">
                  <a16:creationId xmlns:a16="http://schemas.microsoft.com/office/drawing/2014/main" xmlns="" id="{7AAB3D70-CB0F-4B10-918B-658B87FEA900}"/>
                </a:ext>
              </a:extLst>
            </p:cNvPr>
            <p:cNvSpPr txBox="1"/>
            <p:nvPr/>
          </p:nvSpPr>
          <p:spPr>
            <a:xfrm>
              <a:off x="10440555" y="4551632"/>
              <a:ext cx="1606830" cy="1938992"/>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عنوان:</a:t>
              </a:r>
            </a:p>
            <a:p>
              <a:pPr lvl="0" algn="ctr" rtl="1">
                <a:defRPr/>
              </a:pPr>
              <a:r>
                <a:rPr lang="fa-IR" sz="4000" dirty="0">
                  <a:solidFill>
                    <a:srgbClr val="3E0329"/>
                  </a:solidFill>
                  <a:effectLst>
                    <a:outerShdw blurRad="38100" dist="38100" dir="2700000" algn="tl">
                      <a:srgbClr val="000000">
                        <a:alpha val="43137"/>
                      </a:srgbClr>
                    </a:outerShdw>
                  </a:effectLst>
                  <a:latin typeface="IranNastaliq" panose="02020505000000020003" pitchFamily="18" charset="0"/>
                  <a:cs typeface="IranNastaliq" panose="02020505000000020003" pitchFamily="18" charset="0"/>
                </a:rPr>
                <a:t>مدیریت بیماریهای واگیر</a:t>
              </a:r>
              <a:endParaRPr kumimoji="0" lang="en-US"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cs typeface="IranNastaliq" panose="02020505000000020003" pitchFamily="18" charset="0"/>
              </a:endParaRPr>
            </a:p>
          </p:txBody>
        </p:sp>
      </p:grpSp>
      <p:sp>
        <p:nvSpPr>
          <p:cNvPr id="9" name="Content Placeholder 8"/>
          <p:cNvSpPr>
            <a:spLocks noGrp="1"/>
          </p:cNvSpPr>
          <p:nvPr>
            <p:ph idx="1"/>
          </p:nvPr>
        </p:nvSpPr>
        <p:spPr>
          <a:xfrm>
            <a:off x="233515" y="235974"/>
            <a:ext cx="10017138" cy="6485501"/>
          </a:xfrm>
        </p:spPr>
        <p:txBody>
          <a:bodyPr>
            <a:normAutofit/>
          </a:bodyPr>
          <a:lstStyle/>
          <a:p>
            <a:pPr marL="0" indent="0" algn="justLow" rtl="1">
              <a:lnSpc>
                <a:spcPct val="100000"/>
              </a:lnSpc>
              <a:buNone/>
            </a:pPr>
            <a:r>
              <a:rPr lang="fa-IR" b="1" dirty="0"/>
              <a:t>کنترل ناقلین</a:t>
            </a:r>
          </a:p>
          <a:p>
            <a:pPr marL="0" indent="0" algn="justLow" rtl="1">
              <a:lnSpc>
                <a:spcPct val="100000"/>
              </a:lnSpc>
              <a:buNone/>
            </a:pPr>
            <a:r>
              <a:rPr lang="fa-IR" dirty="0"/>
              <a:t>مخاطرات طبیعی می‌تواند بر انتقال بیماری‌های منتقله از طریق ناقل- میزبان تأثیربگذارد. ازدحام جمعیت و میزبان‌های آسیب‌پذیر، تخریب زیرساخت‌های بهداشتی و اختلال در فرآیند کنترل ناقلین، همگی عوامل خطرساز در انتقال بیماری‌های منتقله از طریق ناقل- میزبان هستند. بیماری‌های عمده‌ای که از طریق ناقلین به فراوانی پخش می‌شوند شامل مالاریا، تب دنگی، آنسفالیت ژاپنی، تب زرد، تیفوس و تریپانوزومیاز  است.</a:t>
            </a:r>
          </a:p>
          <a:p>
            <a:pPr marL="0" indent="0" algn="justLow" rtl="1">
              <a:lnSpc>
                <a:spcPct val="100000"/>
              </a:lnSpc>
              <a:buNone/>
            </a:pPr>
            <a:r>
              <a:rPr lang="fa-IR" dirty="0"/>
              <a:t>برای پیشگیری بایستی اقدام‎های کنترل ناقلین بر اساس شرایط منطقه‌ای و ‌همه‌گیری‌شناسی بیماری‌ها صورت گیرد.</a:t>
            </a:r>
          </a:p>
          <a:p>
            <a:pPr marL="0" indent="0" algn="justLow" rtl="1">
              <a:lnSpc>
                <a:spcPct val="100000"/>
              </a:lnSpc>
              <a:buNone/>
            </a:pPr>
            <a:r>
              <a:rPr lang="fa-IR" dirty="0"/>
              <a:t> بعضی از اقدام‎های مفید شامل توزیع ملحفه‌های آغشته به حشره‌ کش با اثر ماندگاری طولانی و تورهای آغشته به حشره کش برای پیشگیری مثلاّ ابتلا به مالاریا ‌مؤثرند</a:t>
            </a:r>
          </a:p>
          <a:p>
            <a:pPr marL="0" indent="0" algn="justLow" rtl="1">
              <a:lnSpc>
                <a:spcPct val="100000"/>
              </a:lnSpc>
              <a:buNone/>
            </a:pPr>
            <a:endParaRPr lang="fa-IR" dirty="0"/>
          </a:p>
        </p:txBody>
      </p:sp>
    </p:spTree>
    <p:extLst>
      <p:ext uri="{BB962C8B-B14F-4D97-AF65-F5344CB8AC3E}">
        <p14:creationId xmlns:p14="http://schemas.microsoft.com/office/powerpoint/2010/main" val="36997541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FD03C0-E589-48A8-AAAF-E85D80DD852B}" type="slidenum">
              <a:rPr kumimoji="0" lang="en-US" sz="1200" b="0" i="0" u="none" strike="noStrike" kern="1200" cap="none" spc="0" normalizeH="0" baseline="0" noProof="0" smtClean="0">
                <a:ln>
                  <a:noFill/>
                </a:ln>
                <a:solidFill>
                  <a:prstClr val="black">
                    <a:tint val="75000"/>
                  </a:prstClr>
                </a:solidFill>
                <a:effectLst/>
                <a:uLnTx/>
                <a:uFillTx/>
                <a:latin typeface="Times New Roman"/>
                <a:ea typeface="+mn-ea"/>
                <a:cs typeface="B Nazanin"/>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tint val="75000"/>
                </a:prstClr>
              </a:solidFill>
              <a:effectLst/>
              <a:uLnTx/>
              <a:uFillTx/>
              <a:latin typeface="Times New Roman"/>
              <a:ea typeface="+mn-ea"/>
              <a:cs typeface="B Nazanin"/>
            </a:endParaRPr>
          </a:p>
        </p:txBody>
      </p:sp>
      <p:grpSp>
        <p:nvGrpSpPr>
          <p:cNvPr id="10" name="Group 9"/>
          <p:cNvGrpSpPr/>
          <p:nvPr/>
        </p:nvGrpSpPr>
        <p:grpSpPr>
          <a:xfrm>
            <a:off x="10440555" y="109442"/>
            <a:ext cx="1606830" cy="6529745"/>
            <a:chOff x="10440555" y="109442"/>
            <a:chExt cx="1606830" cy="6529745"/>
          </a:xfrm>
        </p:grpSpPr>
        <p:sp>
          <p:nvSpPr>
            <p:cNvPr id="5" name="Rounded Rectangle 4"/>
            <p:cNvSpPr/>
            <p:nvPr/>
          </p:nvSpPr>
          <p:spPr>
            <a:xfrm>
              <a:off x="10440555" y="109442"/>
              <a:ext cx="1606830" cy="6529745"/>
            </a:xfrm>
            <a:prstGeom prst="roundRect">
              <a:avLst>
                <a:gd name="adj" fmla="val 50000"/>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a:ea typeface="+mn-ea"/>
                <a:cs typeface="B Nazanin"/>
              </a:endParaRPr>
            </a:p>
          </p:txBody>
        </p:sp>
        <p:pic>
          <p:nvPicPr>
            <p:cNvPr id="6" name="Picture 5"/>
            <p:cNvPicPr>
              <a:picLocks noChangeAspect="1"/>
            </p:cNvPicPr>
            <p:nvPr/>
          </p:nvPicPr>
          <p:blipFill>
            <a:blip r:embed="rId2"/>
            <a:stretch>
              <a:fillRect/>
            </a:stretch>
          </p:blipFill>
          <p:spPr>
            <a:xfrm>
              <a:off x="10635374" y="826105"/>
              <a:ext cx="1222109" cy="135411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7" name="TextBox 6">
              <a:extLst>
                <a:ext uri="{FF2B5EF4-FFF2-40B4-BE49-F238E27FC236}">
                  <a16:creationId xmlns:a16="http://schemas.microsoft.com/office/drawing/2014/main" xmlns="" id="{7AAB3D70-CB0F-4B10-918B-658B87FEA900}"/>
                </a:ext>
              </a:extLst>
            </p:cNvPr>
            <p:cNvSpPr txBox="1"/>
            <p:nvPr/>
          </p:nvSpPr>
          <p:spPr>
            <a:xfrm>
              <a:off x="10440555" y="2993135"/>
              <a:ext cx="1606830" cy="1077218"/>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اصول و مبانی مدیریت خطر بلایا</a:t>
              </a:r>
              <a:endParaRPr kumimoji="0" lang="en-US"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sp>
          <p:nvSpPr>
            <p:cNvPr id="8" name="TextBox 7">
              <a:extLst>
                <a:ext uri="{FF2B5EF4-FFF2-40B4-BE49-F238E27FC236}">
                  <a16:creationId xmlns:a16="http://schemas.microsoft.com/office/drawing/2014/main" xmlns="" id="{7AAB3D70-CB0F-4B10-918B-658B87FEA900}"/>
                </a:ext>
              </a:extLst>
            </p:cNvPr>
            <p:cNvSpPr txBox="1"/>
            <p:nvPr/>
          </p:nvSpPr>
          <p:spPr>
            <a:xfrm>
              <a:off x="10440555" y="4551632"/>
              <a:ext cx="1606830" cy="1938992"/>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عنوان:</a:t>
              </a:r>
            </a:p>
            <a:p>
              <a:pPr lvl="0" algn="ctr" rtl="1">
                <a:defRPr/>
              </a:pPr>
              <a:r>
                <a:rPr lang="fa-IR" sz="4000" dirty="0">
                  <a:solidFill>
                    <a:srgbClr val="3E0329"/>
                  </a:solidFill>
                  <a:effectLst>
                    <a:outerShdw blurRad="38100" dist="38100" dir="2700000" algn="tl">
                      <a:srgbClr val="000000">
                        <a:alpha val="43137"/>
                      </a:srgbClr>
                    </a:outerShdw>
                  </a:effectLst>
                  <a:latin typeface="IranNastaliq" panose="02020505000000020003" pitchFamily="18" charset="0"/>
                  <a:cs typeface="IranNastaliq" panose="02020505000000020003" pitchFamily="18" charset="0"/>
                </a:rPr>
                <a:t>مدیریت بیماریهای واگیر</a:t>
              </a:r>
              <a:endParaRPr kumimoji="0" lang="en-US"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cs typeface="IranNastaliq" panose="02020505000000020003" pitchFamily="18" charset="0"/>
              </a:endParaRPr>
            </a:p>
          </p:txBody>
        </p:sp>
      </p:grpSp>
      <p:sp>
        <p:nvSpPr>
          <p:cNvPr id="9" name="Content Placeholder 8"/>
          <p:cNvSpPr>
            <a:spLocks noGrp="1"/>
          </p:cNvSpPr>
          <p:nvPr>
            <p:ph idx="1"/>
          </p:nvPr>
        </p:nvSpPr>
        <p:spPr>
          <a:xfrm>
            <a:off x="233515" y="235974"/>
            <a:ext cx="10017138" cy="6485501"/>
          </a:xfrm>
        </p:spPr>
        <p:txBody>
          <a:bodyPr>
            <a:normAutofit/>
          </a:bodyPr>
          <a:lstStyle/>
          <a:p>
            <a:pPr marL="0" indent="0" algn="justLow" rtl="1">
              <a:lnSpc>
                <a:spcPct val="100000"/>
              </a:lnSpc>
              <a:buNone/>
            </a:pPr>
            <a:r>
              <a:rPr lang="fa-IR" b="1" dirty="0"/>
              <a:t>انجام واکسیناسیون در اردوگاه‌ها</a:t>
            </a:r>
          </a:p>
          <a:p>
            <a:pPr marL="0" indent="0" algn="justLow" rtl="1">
              <a:lnSpc>
                <a:spcPct val="100000"/>
              </a:lnSpc>
              <a:buNone/>
            </a:pPr>
            <a:r>
              <a:rPr lang="fa-IR" dirty="0"/>
              <a:t>واکسیناسیون افراد ساکن در اردوگاه‌ها، یکی از اقدام‎های ‌مؤثر از لحاظ هزینه - اثربخشی در سلامت جامعه است. </a:t>
            </a:r>
          </a:p>
          <a:p>
            <a:pPr marL="0" indent="0" algn="justLow" rtl="1">
              <a:lnSpc>
                <a:spcPct val="100000"/>
              </a:lnSpc>
              <a:buNone/>
            </a:pPr>
            <a:r>
              <a:rPr lang="fa-IR" dirty="0"/>
              <a:t>واکسیناسیون گسترده سرخک، همچنین مکمل ویتأمین </a:t>
            </a:r>
            <a:r>
              <a:rPr lang="en-US" dirty="0"/>
              <a:t>A ‌</a:t>
            </a:r>
            <a:r>
              <a:rPr lang="fa-IR" dirty="0"/>
              <a:t>یکی از اولویت‌های بهداشتی فوری پس از وقوع مخاطرات طبیعی در مناطقی است که سطح پوشش واکسیناسیون پایین است.</a:t>
            </a:r>
          </a:p>
          <a:p>
            <a:pPr marL="0" indent="0" algn="justLow" rtl="1">
              <a:lnSpc>
                <a:spcPct val="100000"/>
              </a:lnSpc>
              <a:buNone/>
            </a:pPr>
            <a:r>
              <a:rPr lang="fa-IR" dirty="0"/>
              <a:t> بایستی واکسیناسیون گسترده انجام شود تا اینکه میزان پوشش پایه واکسیناسیون به 90٪ در جمعیت زیر 15 سال برسد. </a:t>
            </a:r>
          </a:p>
          <a:p>
            <a:pPr marL="0" indent="0" algn="justLow" rtl="1">
              <a:lnSpc>
                <a:spcPct val="100000"/>
              </a:lnSpc>
              <a:buNone/>
            </a:pPr>
            <a:r>
              <a:rPr lang="fa-IR" dirty="0"/>
              <a:t>علاوه بر این تهیه بلافاصله واکسن دو گانه (دیفتری - کزاز) بزرگسال (</a:t>
            </a:r>
            <a:r>
              <a:rPr lang="en-US" dirty="0" err="1"/>
              <a:t>dT</a:t>
            </a:r>
            <a:r>
              <a:rPr lang="fa-IR" dirty="0"/>
              <a:t>)</a:t>
            </a:r>
            <a:r>
              <a:rPr lang="en-US" dirty="0"/>
              <a:t> </a:t>
            </a:r>
            <a:r>
              <a:rPr lang="fa-IR" dirty="0"/>
              <a:t>و آنتی توکسین کزاز جهت مصدومین پس از زمین‎لرزه و سایر اعمال جراحی اورژانس، ضروری است.</a:t>
            </a:r>
          </a:p>
          <a:p>
            <a:pPr marL="0" indent="0" algn="justLow" rtl="1">
              <a:lnSpc>
                <a:spcPct val="100000"/>
              </a:lnSpc>
              <a:buNone/>
            </a:pPr>
            <a:endParaRPr lang="fa-IR" dirty="0"/>
          </a:p>
        </p:txBody>
      </p:sp>
    </p:spTree>
    <p:extLst>
      <p:ext uri="{BB962C8B-B14F-4D97-AF65-F5344CB8AC3E}">
        <p14:creationId xmlns:p14="http://schemas.microsoft.com/office/powerpoint/2010/main" val="41573954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FD03C0-E589-48A8-AAAF-E85D80DD852B}" type="slidenum">
              <a:rPr kumimoji="0" lang="en-US" sz="1200" b="0" i="0" u="none" strike="noStrike" kern="1200" cap="none" spc="0" normalizeH="0" baseline="0" noProof="0" smtClean="0">
                <a:ln>
                  <a:noFill/>
                </a:ln>
                <a:solidFill>
                  <a:prstClr val="black">
                    <a:tint val="75000"/>
                  </a:prstClr>
                </a:solidFill>
                <a:effectLst/>
                <a:uLnTx/>
                <a:uFillTx/>
                <a:latin typeface="Times New Roman"/>
                <a:ea typeface="+mn-ea"/>
                <a:cs typeface="B Nazanin"/>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tint val="75000"/>
                </a:prstClr>
              </a:solidFill>
              <a:effectLst/>
              <a:uLnTx/>
              <a:uFillTx/>
              <a:latin typeface="Times New Roman"/>
              <a:ea typeface="+mn-ea"/>
              <a:cs typeface="B Nazanin"/>
            </a:endParaRPr>
          </a:p>
        </p:txBody>
      </p:sp>
      <p:grpSp>
        <p:nvGrpSpPr>
          <p:cNvPr id="10" name="Group 9"/>
          <p:cNvGrpSpPr/>
          <p:nvPr/>
        </p:nvGrpSpPr>
        <p:grpSpPr>
          <a:xfrm>
            <a:off x="10440555" y="109442"/>
            <a:ext cx="1606830" cy="6529745"/>
            <a:chOff x="10440555" y="109442"/>
            <a:chExt cx="1606830" cy="6529745"/>
          </a:xfrm>
        </p:grpSpPr>
        <p:sp>
          <p:nvSpPr>
            <p:cNvPr id="5" name="Rounded Rectangle 4"/>
            <p:cNvSpPr/>
            <p:nvPr/>
          </p:nvSpPr>
          <p:spPr>
            <a:xfrm>
              <a:off x="10440555" y="109442"/>
              <a:ext cx="1606830" cy="6529745"/>
            </a:xfrm>
            <a:prstGeom prst="roundRect">
              <a:avLst>
                <a:gd name="adj" fmla="val 50000"/>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a:ea typeface="+mn-ea"/>
                <a:cs typeface="B Nazanin"/>
              </a:endParaRPr>
            </a:p>
          </p:txBody>
        </p:sp>
        <p:pic>
          <p:nvPicPr>
            <p:cNvPr id="6" name="Picture 5"/>
            <p:cNvPicPr>
              <a:picLocks noChangeAspect="1"/>
            </p:cNvPicPr>
            <p:nvPr/>
          </p:nvPicPr>
          <p:blipFill>
            <a:blip r:embed="rId2"/>
            <a:stretch>
              <a:fillRect/>
            </a:stretch>
          </p:blipFill>
          <p:spPr>
            <a:xfrm>
              <a:off x="10635374" y="826105"/>
              <a:ext cx="1222109" cy="135411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7" name="TextBox 6">
              <a:extLst>
                <a:ext uri="{FF2B5EF4-FFF2-40B4-BE49-F238E27FC236}">
                  <a16:creationId xmlns:a16="http://schemas.microsoft.com/office/drawing/2014/main" xmlns="" id="{7AAB3D70-CB0F-4B10-918B-658B87FEA900}"/>
                </a:ext>
              </a:extLst>
            </p:cNvPr>
            <p:cNvSpPr txBox="1"/>
            <p:nvPr/>
          </p:nvSpPr>
          <p:spPr>
            <a:xfrm>
              <a:off x="10440555" y="2993135"/>
              <a:ext cx="1606830" cy="1077218"/>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اصول و مبانی مدیریت خطر بلایا</a:t>
              </a:r>
              <a:endParaRPr kumimoji="0" lang="en-US"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sp>
          <p:nvSpPr>
            <p:cNvPr id="8" name="TextBox 7">
              <a:extLst>
                <a:ext uri="{FF2B5EF4-FFF2-40B4-BE49-F238E27FC236}">
                  <a16:creationId xmlns:a16="http://schemas.microsoft.com/office/drawing/2014/main" xmlns="" id="{7AAB3D70-CB0F-4B10-918B-658B87FEA900}"/>
                </a:ext>
              </a:extLst>
            </p:cNvPr>
            <p:cNvSpPr txBox="1"/>
            <p:nvPr/>
          </p:nvSpPr>
          <p:spPr>
            <a:xfrm>
              <a:off x="10440555" y="4551632"/>
              <a:ext cx="1606830" cy="1938992"/>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عنوان:</a:t>
              </a:r>
            </a:p>
            <a:p>
              <a:pPr lvl="0" algn="ctr" rtl="1">
                <a:defRPr/>
              </a:pPr>
              <a:r>
                <a:rPr lang="fa-IR" sz="4000" dirty="0">
                  <a:solidFill>
                    <a:srgbClr val="3E0329"/>
                  </a:solidFill>
                  <a:effectLst>
                    <a:outerShdw blurRad="38100" dist="38100" dir="2700000" algn="tl">
                      <a:srgbClr val="000000">
                        <a:alpha val="43137"/>
                      </a:srgbClr>
                    </a:outerShdw>
                  </a:effectLst>
                  <a:latin typeface="IranNastaliq" panose="02020505000000020003" pitchFamily="18" charset="0"/>
                  <a:cs typeface="IranNastaliq" panose="02020505000000020003" pitchFamily="18" charset="0"/>
                </a:rPr>
                <a:t>مدیریت بیماریهای واگیر</a:t>
              </a:r>
              <a:endParaRPr kumimoji="0" lang="en-US"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cs typeface="IranNastaliq" panose="02020505000000020003" pitchFamily="18" charset="0"/>
              </a:endParaRPr>
            </a:p>
          </p:txBody>
        </p:sp>
      </p:grpSp>
      <p:sp>
        <p:nvSpPr>
          <p:cNvPr id="9" name="Content Placeholder 8"/>
          <p:cNvSpPr>
            <a:spLocks noGrp="1"/>
          </p:cNvSpPr>
          <p:nvPr>
            <p:ph idx="1"/>
          </p:nvPr>
        </p:nvSpPr>
        <p:spPr>
          <a:xfrm>
            <a:off x="233515" y="235974"/>
            <a:ext cx="10017138" cy="6485501"/>
          </a:xfrm>
        </p:spPr>
        <p:txBody>
          <a:bodyPr>
            <a:normAutofit/>
          </a:bodyPr>
          <a:lstStyle/>
          <a:p>
            <a:pPr marL="0" indent="0" algn="justLow" rtl="1">
              <a:lnSpc>
                <a:spcPct val="100000"/>
              </a:lnSpc>
              <a:buNone/>
            </a:pPr>
            <a:r>
              <a:rPr lang="fa-IR" b="1" dirty="0"/>
              <a:t>فراهم کردن خدمات درمانی ضروری</a:t>
            </a:r>
          </a:p>
          <a:p>
            <a:pPr marL="0" indent="0" algn="justLow" rtl="1">
              <a:lnSpc>
                <a:spcPct val="100000"/>
              </a:lnSpc>
              <a:buNone/>
            </a:pPr>
            <a:r>
              <a:rPr lang="fa-IR" dirty="0"/>
              <a:t>دسترسی به خدمات مراقبتی اولیه در پیشگیری حیاتی است. </a:t>
            </a:r>
          </a:p>
          <a:p>
            <a:pPr marL="0" indent="0" algn="justLow" rtl="1">
              <a:lnSpc>
                <a:spcPct val="100000"/>
              </a:lnSpc>
              <a:buNone/>
            </a:pPr>
            <a:r>
              <a:rPr lang="fa-IR" dirty="0"/>
              <a:t>تشخیص سریع و درمان انواع بیماری‌ها، همچنین فراهم نمودن مراقبت‌های سطح دوم و سوم پیشگیری مهم است. </a:t>
            </a:r>
          </a:p>
          <a:p>
            <a:pPr marL="0" indent="0" algn="justLow" rtl="1">
              <a:lnSpc>
                <a:spcPct val="100000"/>
              </a:lnSpc>
              <a:buNone/>
            </a:pPr>
            <a:r>
              <a:rPr lang="fa-IR" dirty="0"/>
              <a:t>تشخیص و درمان مؤثر بیماری‏های واگیردار، از افزایش میزان ابتلای‌ مرگ‎و‎میر پیشگیری می‌کند.</a:t>
            </a:r>
          </a:p>
          <a:p>
            <a:pPr marL="0" indent="0" algn="justLow" rtl="1">
              <a:lnSpc>
                <a:spcPct val="100000"/>
              </a:lnSpc>
              <a:buNone/>
            </a:pPr>
            <a:r>
              <a:rPr lang="fa-IR" dirty="0"/>
              <a:t> همچنین دستور العمل‌های راهنمایی استاندارد شده برای تشخیص و درمان اغلب بیماری‌های عفونی متداول مورد نیاز است. تأمین داروهای ضروری، تسهیلات درمانی و دستورالعمل درمانی مورد نیاز در موقعیت‌های اضطراری بسیار مهم است</a:t>
            </a:r>
          </a:p>
          <a:p>
            <a:pPr marL="0" indent="0" algn="justLow" rtl="1">
              <a:lnSpc>
                <a:spcPct val="100000"/>
              </a:lnSpc>
              <a:buNone/>
            </a:pPr>
            <a:endParaRPr lang="fa-IR" dirty="0"/>
          </a:p>
        </p:txBody>
      </p:sp>
    </p:spTree>
    <p:extLst>
      <p:ext uri="{BB962C8B-B14F-4D97-AF65-F5344CB8AC3E}">
        <p14:creationId xmlns:p14="http://schemas.microsoft.com/office/powerpoint/2010/main" val="41578420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4968" y="2180219"/>
            <a:ext cx="9955685" cy="1325563"/>
          </a:xfrm>
        </p:spPr>
        <p:txBody>
          <a:bodyPr>
            <a:normAutofit/>
          </a:bodyPr>
          <a:lstStyle/>
          <a:p>
            <a:pPr algn="ctr" rtl="1"/>
            <a:r>
              <a:rPr lang="fa-IR" b="1" dirty="0"/>
              <a:t>مدیریت بیماریهای واگیر</a:t>
            </a:r>
            <a:endParaRPr lang="en-US" b="1" dirty="0"/>
          </a:p>
        </p:txBody>
      </p:sp>
      <p:sp>
        <p:nvSpPr>
          <p:cNvPr id="3" name="Content Placeholder 2"/>
          <p:cNvSpPr>
            <a:spLocks noGrp="1"/>
          </p:cNvSpPr>
          <p:nvPr>
            <p:ph idx="1"/>
          </p:nvPr>
        </p:nvSpPr>
        <p:spPr>
          <a:xfrm>
            <a:off x="1045114" y="5403623"/>
            <a:ext cx="8455392" cy="1135289"/>
          </a:xfrm>
        </p:spPr>
        <p:txBody>
          <a:bodyPr/>
          <a:lstStyle/>
          <a:p>
            <a:pPr marL="0" indent="0" algn="ctr">
              <a:buNone/>
            </a:pPr>
            <a:r>
              <a:rPr lang="fa-IR" dirty="0"/>
              <a:t>گروه آموزشی سلامت در حوادث و بلایا</a:t>
            </a:r>
            <a:endParaRPr lang="en-US" dirty="0"/>
          </a:p>
        </p:txBody>
      </p:sp>
      <p:sp>
        <p:nvSpPr>
          <p:cNvPr id="4" name="Slide Number Placeholder 3"/>
          <p:cNvSpPr>
            <a:spLocks noGrp="1"/>
          </p:cNvSpPr>
          <p:nvPr>
            <p:ph type="sldNum" sz="quarter" idx="12"/>
          </p:nvPr>
        </p:nvSpPr>
        <p:spPr/>
        <p:txBody>
          <a:bodyPr/>
          <a:lstStyle/>
          <a:p>
            <a:fld id="{CDFD03C0-E589-48A8-AAAF-E85D80DD852B}" type="slidenum">
              <a:rPr lang="en-US" smtClean="0"/>
              <a:t>2</a:t>
            </a:fld>
            <a:endParaRPr lang="en-US"/>
          </a:p>
        </p:txBody>
      </p:sp>
      <p:sp>
        <p:nvSpPr>
          <p:cNvPr id="8" name="Rounded Rectangle 7"/>
          <p:cNvSpPr/>
          <p:nvPr/>
        </p:nvSpPr>
        <p:spPr>
          <a:xfrm>
            <a:off x="10440555" y="109442"/>
            <a:ext cx="1606830" cy="6529745"/>
          </a:xfrm>
          <a:prstGeom prst="roundRect">
            <a:avLst>
              <a:gd name="adj" fmla="val 50000"/>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pic>
        <p:nvPicPr>
          <p:cNvPr id="9" name="Picture 8"/>
          <p:cNvPicPr>
            <a:picLocks noChangeAspect="1"/>
          </p:cNvPicPr>
          <p:nvPr/>
        </p:nvPicPr>
        <p:blipFill>
          <a:blip r:embed="rId2"/>
          <a:stretch>
            <a:fillRect/>
          </a:stretch>
        </p:blipFill>
        <p:spPr>
          <a:xfrm>
            <a:off x="10635374" y="826105"/>
            <a:ext cx="1222109" cy="135411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10" name="TextBox 9">
            <a:extLst>
              <a:ext uri="{FF2B5EF4-FFF2-40B4-BE49-F238E27FC236}">
                <a16:creationId xmlns:a16="http://schemas.microsoft.com/office/drawing/2014/main" xmlns="" id="{7AAB3D70-CB0F-4B10-918B-658B87FEA900}"/>
              </a:ext>
            </a:extLst>
          </p:cNvPr>
          <p:cNvSpPr txBox="1"/>
          <p:nvPr/>
        </p:nvSpPr>
        <p:spPr>
          <a:xfrm>
            <a:off x="10443013" y="3202293"/>
            <a:ext cx="1606830" cy="1323439"/>
          </a:xfrm>
          <a:prstGeom prst="rect">
            <a:avLst/>
          </a:prstGeom>
          <a:noFill/>
        </p:spPr>
        <p:txBody>
          <a:bodyPr wrap="square" rtlCol="0">
            <a:spAutoFit/>
          </a:bodyPr>
          <a:lstStyle/>
          <a:p>
            <a:pPr algn="ctr" rtl="1"/>
            <a:r>
              <a:rPr lang="fa-IR" sz="4000" dirty="0">
                <a:solidFill>
                  <a:srgbClr val="3E0329"/>
                </a:solidFill>
                <a:effectLst>
                  <a:outerShdw blurRad="38100" dist="38100" dir="2700000" algn="tl">
                    <a:srgbClr val="000000">
                      <a:alpha val="43137"/>
                    </a:srgbClr>
                  </a:outerShdw>
                </a:effectLst>
                <a:latin typeface="IranNastaliq" panose="02020505000000020003" pitchFamily="18" charset="0"/>
                <a:cs typeface="IranNastaliq" panose="02020505000000020003" pitchFamily="18" charset="0"/>
              </a:rPr>
              <a:t>اصول و مبانی مدیریت خطر بلایا</a:t>
            </a:r>
            <a:endParaRPr lang="en-US" sz="4000" dirty="0">
              <a:solidFill>
                <a:srgbClr val="3E0329"/>
              </a:solidFill>
              <a:effectLst>
                <a:outerShdw blurRad="38100" dist="38100" dir="2700000" algn="tl">
                  <a:srgbClr val="000000">
                    <a:alpha val="43137"/>
                  </a:srgbClr>
                </a:outerShdw>
              </a:effectLst>
              <a:latin typeface="IranNastaliq" panose="02020505000000020003" pitchFamily="18" charset="0"/>
              <a:cs typeface="IranNastaliq" panose="02020505000000020003" pitchFamily="18" charset="0"/>
            </a:endParaRPr>
          </a:p>
        </p:txBody>
      </p:sp>
    </p:spTree>
    <p:extLst>
      <p:ext uri="{BB962C8B-B14F-4D97-AF65-F5344CB8AC3E}">
        <p14:creationId xmlns:p14="http://schemas.microsoft.com/office/powerpoint/2010/main" val="4824890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FD03C0-E589-48A8-AAAF-E85D80DD852B}" type="slidenum">
              <a:rPr kumimoji="0" lang="en-US" sz="1200" b="0" i="0" u="none" strike="noStrike" kern="1200" cap="none" spc="0" normalizeH="0" baseline="0" noProof="0" smtClean="0">
                <a:ln>
                  <a:noFill/>
                </a:ln>
                <a:solidFill>
                  <a:prstClr val="black">
                    <a:tint val="75000"/>
                  </a:prstClr>
                </a:solidFill>
                <a:effectLst/>
                <a:uLnTx/>
                <a:uFillTx/>
                <a:latin typeface="Times New Roman"/>
                <a:ea typeface="+mn-ea"/>
                <a:cs typeface="B Nazanin"/>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tint val="75000"/>
                </a:prstClr>
              </a:solidFill>
              <a:effectLst/>
              <a:uLnTx/>
              <a:uFillTx/>
              <a:latin typeface="Times New Roman"/>
              <a:ea typeface="+mn-ea"/>
              <a:cs typeface="B Nazanin"/>
            </a:endParaRPr>
          </a:p>
        </p:txBody>
      </p:sp>
      <p:grpSp>
        <p:nvGrpSpPr>
          <p:cNvPr id="10" name="Group 9"/>
          <p:cNvGrpSpPr/>
          <p:nvPr/>
        </p:nvGrpSpPr>
        <p:grpSpPr>
          <a:xfrm>
            <a:off x="10440555" y="109442"/>
            <a:ext cx="1606830" cy="6529745"/>
            <a:chOff x="10440555" y="109442"/>
            <a:chExt cx="1606830" cy="6529745"/>
          </a:xfrm>
        </p:grpSpPr>
        <p:sp>
          <p:nvSpPr>
            <p:cNvPr id="5" name="Rounded Rectangle 4"/>
            <p:cNvSpPr/>
            <p:nvPr/>
          </p:nvSpPr>
          <p:spPr>
            <a:xfrm>
              <a:off x="10440555" y="109442"/>
              <a:ext cx="1606830" cy="6529745"/>
            </a:xfrm>
            <a:prstGeom prst="roundRect">
              <a:avLst>
                <a:gd name="adj" fmla="val 50000"/>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a:ea typeface="+mn-ea"/>
                <a:cs typeface="B Nazanin"/>
              </a:endParaRPr>
            </a:p>
          </p:txBody>
        </p:sp>
        <p:pic>
          <p:nvPicPr>
            <p:cNvPr id="6" name="Picture 5"/>
            <p:cNvPicPr>
              <a:picLocks noChangeAspect="1"/>
            </p:cNvPicPr>
            <p:nvPr/>
          </p:nvPicPr>
          <p:blipFill>
            <a:blip r:embed="rId2"/>
            <a:stretch>
              <a:fillRect/>
            </a:stretch>
          </p:blipFill>
          <p:spPr>
            <a:xfrm>
              <a:off x="10635374" y="826105"/>
              <a:ext cx="1222109" cy="135411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7" name="TextBox 6">
              <a:extLst>
                <a:ext uri="{FF2B5EF4-FFF2-40B4-BE49-F238E27FC236}">
                  <a16:creationId xmlns:a16="http://schemas.microsoft.com/office/drawing/2014/main" xmlns="" id="{7AAB3D70-CB0F-4B10-918B-658B87FEA900}"/>
                </a:ext>
              </a:extLst>
            </p:cNvPr>
            <p:cNvSpPr txBox="1"/>
            <p:nvPr/>
          </p:nvSpPr>
          <p:spPr>
            <a:xfrm>
              <a:off x="10440555" y="2993135"/>
              <a:ext cx="1606830" cy="1077218"/>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اصول و مبانی مدیریت خطر بلایا</a:t>
              </a:r>
              <a:endParaRPr kumimoji="0" lang="en-US"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sp>
          <p:nvSpPr>
            <p:cNvPr id="8" name="TextBox 7">
              <a:extLst>
                <a:ext uri="{FF2B5EF4-FFF2-40B4-BE49-F238E27FC236}">
                  <a16:creationId xmlns:a16="http://schemas.microsoft.com/office/drawing/2014/main" xmlns="" id="{7AAB3D70-CB0F-4B10-918B-658B87FEA900}"/>
                </a:ext>
              </a:extLst>
            </p:cNvPr>
            <p:cNvSpPr txBox="1"/>
            <p:nvPr/>
          </p:nvSpPr>
          <p:spPr>
            <a:xfrm>
              <a:off x="10440555" y="4551632"/>
              <a:ext cx="1606830" cy="1938992"/>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عنوان:</a:t>
              </a:r>
            </a:p>
            <a:p>
              <a:pPr lvl="0" algn="ctr" rtl="1">
                <a:defRPr/>
              </a:pPr>
              <a:r>
                <a:rPr lang="fa-IR" sz="4000" dirty="0">
                  <a:solidFill>
                    <a:srgbClr val="3E0329"/>
                  </a:solidFill>
                  <a:effectLst>
                    <a:outerShdw blurRad="38100" dist="38100" dir="2700000" algn="tl">
                      <a:srgbClr val="000000">
                        <a:alpha val="43137"/>
                      </a:srgbClr>
                    </a:outerShdw>
                  </a:effectLst>
                  <a:latin typeface="IranNastaliq" panose="02020505000000020003" pitchFamily="18" charset="0"/>
                  <a:cs typeface="IranNastaliq" panose="02020505000000020003" pitchFamily="18" charset="0"/>
                </a:rPr>
                <a:t>مدیریت بیماریهای واگیر</a:t>
              </a:r>
              <a:endParaRPr kumimoji="0" lang="en-US"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cs typeface="IranNastaliq" panose="02020505000000020003" pitchFamily="18" charset="0"/>
              </a:endParaRPr>
            </a:p>
          </p:txBody>
        </p:sp>
      </p:grpSp>
      <p:sp>
        <p:nvSpPr>
          <p:cNvPr id="9" name="Content Placeholder 8"/>
          <p:cNvSpPr>
            <a:spLocks noGrp="1"/>
          </p:cNvSpPr>
          <p:nvPr>
            <p:ph idx="1"/>
          </p:nvPr>
        </p:nvSpPr>
        <p:spPr>
          <a:xfrm>
            <a:off x="233515" y="235974"/>
            <a:ext cx="10017138" cy="6485501"/>
          </a:xfrm>
        </p:spPr>
        <p:txBody>
          <a:bodyPr>
            <a:normAutofit fontScale="92500"/>
          </a:bodyPr>
          <a:lstStyle/>
          <a:p>
            <a:pPr marL="0" indent="0" algn="justLow" rtl="1">
              <a:lnSpc>
                <a:spcPct val="100000"/>
              </a:lnSpc>
              <a:buNone/>
            </a:pPr>
            <a:r>
              <a:rPr lang="fa-IR" b="1" dirty="0"/>
              <a:t>استقرار نظام مراقبت</a:t>
            </a:r>
          </a:p>
          <a:p>
            <a:pPr marL="0" indent="0" algn="justLow" rtl="1">
              <a:lnSpc>
                <a:spcPct val="100000"/>
              </a:lnSpc>
              <a:buNone/>
            </a:pPr>
            <a:r>
              <a:rPr lang="fa-IR" dirty="0"/>
              <a:t>نظام مراقبت بیماری‌ها، جمع‌آوری نظام‌مند مداوم، تجزیه و تحلیل اطلاعات و به‌کارگیری اطلاعات به منظور ‌برنامه‌ریزی، اجرا و ارزیابی اقدام‎های بهداشتی است.</a:t>
            </a:r>
          </a:p>
          <a:p>
            <a:pPr marL="0" indent="0" algn="justLow" rtl="1">
              <a:lnSpc>
                <a:spcPct val="100000"/>
              </a:lnSpc>
              <a:buNone/>
            </a:pPr>
            <a:r>
              <a:rPr lang="fa-IR" dirty="0"/>
              <a:t>استقرار نظام مراقبت، کنترل جریان بیماری‌ها را پس ازوقوع مخاطرات طبیعی به صورت دقیق میسر‌ می‌کند . نظام مراقبت به صورت کلاسیک شامل شش فعالیت عمده (تشخیص، ثبت، تأیید، گزارش دهی، تجزیه و تحلیل و بازخورد) هستند که همگی از طریق چهار فعالیت حمایتی و پشتیبان (ارتباطات، آموزش، نظارت و فراهم نمودن منابع) امکان‌پذیر می‌شود. ود.</a:t>
            </a:r>
          </a:p>
          <a:p>
            <a:pPr marL="0" indent="0" algn="justLow" rtl="1">
              <a:lnSpc>
                <a:spcPct val="100000"/>
              </a:lnSpc>
              <a:buNone/>
            </a:pPr>
            <a:r>
              <a:rPr lang="fa-IR" dirty="0"/>
              <a:t>با توجه به مشکلات سیستم مراقبت بیماری- محور در کنترل همه گیری بیماری های واگیر در حوادث و سوانح به تدریج سیستم مراقبت مبتنی بر نشانگان بیماری ها یا همان سیستم مراقبت سندرمیک  تکوین یافت.</a:t>
            </a:r>
          </a:p>
          <a:p>
            <a:pPr marL="0" indent="0" algn="justLow" rtl="1">
              <a:lnSpc>
                <a:spcPct val="100000"/>
              </a:lnSpc>
              <a:buNone/>
            </a:pPr>
            <a:r>
              <a:rPr lang="fa-IR" dirty="0"/>
              <a:t>. در این سیستم به جای تمرکز بر بیماری و تشخیص عامل بیماری زا در مراحل اولیه، بر مجموعه علایم مشترک بیماری ها و اقدامات کنترلی محتمل تأکید می گردد و در ابتدا نسبت به کنترل گسترش بیماری و پیش گیری از همه گیری اقدام گردیده تا متعاقباً نسبت به تعیین عامل اختصاصی بروز بیماری اقدام و مجموعه اقدامات درمانی اختصاصی مورد نیاز لحاظ گردد.</a:t>
            </a:r>
          </a:p>
          <a:p>
            <a:pPr marL="0" indent="0" algn="justLow" rtl="1">
              <a:lnSpc>
                <a:spcPct val="100000"/>
              </a:lnSpc>
              <a:buNone/>
            </a:pPr>
            <a:endParaRPr lang="fa-IR" dirty="0"/>
          </a:p>
        </p:txBody>
      </p:sp>
    </p:spTree>
    <p:extLst>
      <p:ext uri="{BB962C8B-B14F-4D97-AF65-F5344CB8AC3E}">
        <p14:creationId xmlns:p14="http://schemas.microsoft.com/office/powerpoint/2010/main" val="18617788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FD03C0-E589-48A8-AAAF-E85D80DD852B}" type="slidenum">
              <a:rPr kumimoji="0" lang="en-US" sz="1200" b="0" i="0" u="none" strike="noStrike" kern="1200" cap="none" spc="0" normalizeH="0" baseline="0" noProof="0" smtClean="0">
                <a:ln>
                  <a:noFill/>
                </a:ln>
                <a:solidFill>
                  <a:prstClr val="black">
                    <a:tint val="75000"/>
                  </a:prstClr>
                </a:solidFill>
                <a:effectLst/>
                <a:uLnTx/>
                <a:uFillTx/>
                <a:latin typeface="Times New Roman"/>
                <a:ea typeface="+mn-ea"/>
                <a:cs typeface="B Nazanin"/>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tint val="75000"/>
                </a:prstClr>
              </a:solidFill>
              <a:effectLst/>
              <a:uLnTx/>
              <a:uFillTx/>
              <a:latin typeface="Times New Roman"/>
              <a:ea typeface="+mn-ea"/>
              <a:cs typeface="B Nazanin"/>
            </a:endParaRPr>
          </a:p>
        </p:txBody>
      </p:sp>
      <p:grpSp>
        <p:nvGrpSpPr>
          <p:cNvPr id="10" name="Group 9"/>
          <p:cNvGrpSpPr/>
          <p:nvPr/>
        </p:nvGrpSpPr>
        <p:grpSpPr>
          <a:xfrm>
            <a:off x="10440555" y="109442"/>
            <a:ext cx="1606830" cy="6529745"/>
            <a:chOff x="10440555" y="109442"/>
            <a:chExt cx="1606830" cy="6529745"/>
          </a:xfrm>
        </p:grpSpPr>
        <p:sp>
          <p:nvSpPr>
            <p:cNvPr id="5" name="Rounded Rectangle 4"/>
            <p:cNvSpPr/>
            <p:nvPr/>
          </p:nvSpPr>
          <p:spPr>
            <a:xfrm>
              <a:off x="10440555" y="109442"/>
              <a:ext cx="1606830" cy="6529745"/>
            </a:xfrm>
            <a:prstGeom prst="roundRect">
              <a:avLst>
                <a:gd name="adj" fmla="val 50000"/>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a:ea typeface="+mn-ea"/>
                <a:cs typeface="B Nazanin"/>
              </a:endParaRPr>
            </a:p>
          </p:txBody>
        </p:sp>
        <p:pic>
          <p:nvPicPr>
            <p:cNvPr id="6" name="Picture 5"/>
            <p:cNvPicPr>
              <a:picLocks noChangeAspect="1"/>
            </p:cNvPicPr>
            <p:nvPr/>
          </p:nvPicPr>
          <p:blipFill>
            <a:blip r:embed="rId2"/>
            <a:stretch>
              <a:fillRect/>
            </a:stretch>
          </p:blipFill>
          <p:spPr>
            <a:xfrm>
              <a:off x="10635374" y="826105"/>
              <a:ext cx="1222109" cy="135411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7" name="TextBox 6">
              <a:extLst>
                <a:ext uri="{FF2B5EF4-FFF2-40B4-BE49-F238E27FC236}">
                  <a16:creationId xmlns:a16="http://schemas.microsoft.com/office/drawing/2014/main" xmlns="" id="{7AAB3D70-CB0F-4B10-918B-658B87FEA900}"/>
                </a:ext>
              </a:extLst>
            </p:cNvPr>
            <p:cNvSpPr txBox="1"/>
            <p:nvPr/>
          </p:nvSpPr>
          <p:spPr>
            <a:xfrm>
              <a:off x="10440555" y="2993135"/>
              <a:ext cx="1606830" cy="1077218"/>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اصول و مبانی مدیریت خطر بلایا</a:t>
              </a:r>
              <a:endParaRPr kumimoji="0" lang="en-US"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sp>
          <p:nvSpPr>
            <p:cNvPr id="8" name="TextBox 7">
              <a:extLst>
                <a:ext uri="{FF2B5EF4-FFF2-40B4-BE49-F238E27FC236}">
                  <a16:creationId xmlns:a16="http://schemas.microsoft.com/office/drawing/2014/main" xmlns="" id="{7AAB3D70-CB0F-4B10-918B-658B87FEA900}"/>
                </a:ext>
              </a:extLst>
            </p:cNvPr>
            <p:cNvSpPr txBox="1"/>
            <p:nvPr/>
          </p:nvSpPr>
          <p:spPr>
            <a:xfrm>
              <a:off x="10440555" y="4551632"/>
              <a:ext cx="1606830" cy="1938992"/>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عنوان:</a:t>
              </a:r>
            </a:p>
            <a:p>
              <a:pPr lvl="0" algn="ctr" rtl="1">
                <a:defRPr/>
              </a:pPr>
              <a:r>
                <a:rPr lang="fa-IR" sz="4000" dirty="0">
                  <a:solidFill>
                    <a:srgbClr val="3E0329"/>
                  </a:solidFill>
                  <a:effectLst>
                    <a:outerShdw blurRad="38100" dist="38100" dir="2700000" algn="tl">
                      <a:srgbClr val="000000">
                        <a:alpha val="43137"/>
                      </a:srgbClr>
                    </a:outerShdw>
                  </a:effectLst>
                  <a:latin typeface="IranNastaliq" panose="02020505000000020003" pitchFamily="18" charset="0"/>
                  <a:cs typeface="IranNastaliq" panose="02020505000000020003" pitchFamily="18" charset="0"/>
                </a:rPr>
                <a:t>مدیریت بیماریهای واگیر</a:t>
              </a:r>
              <a:endParaRPr kumimoji="0" lang="en-US"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cs typeface="IranNastaliq" panose="02020505000000020003" pitchFamily="18" charset="0"/>
              </a:endParaRPr>
            </a:p>
          </p:txBody>
        </p:sp>
      </p:grpSp>
      <p:sp>
        <p:nvSpPr>
          <p:cNvPr id="9" name="Content Placeholder 8"/>
          <p:cNvSpPr>
            <a:spLocks noGrp="1"/>
          </p:cNvSpPr>
          <p:nvPr>
            <p:ph idx="1"/>
          </p:nvPr>
        </p:nvSpPr>
        <p:spPr>
          <a:xfrm>
            <a:off x="233515" y="235974"/>
            <a:ext cx="10017138" cy="6485501"/>
          </a:xfrm>
        </p:spPr>
        <p:txBody>
          <a:bodyPr>
            <a:normAutofit fontScale="85000" lnSpcReduction="20000"/>
          </a:bodyPr>
          <a:lstStyle/>
          <a:p>
            <a:pPr marL="0" indent="0" algn="justLow" rtl="1">
              <a:lnSpc>
                <a:spcPct val="100000"/>
              </a:lnSpc>
              <a:buNone/>
            </a:pPr>
            <a:r>
              <a:rPr lang="fa-IR" dirty="0"/>
              <a:t>در حال حاضر تعاريف نظام مراقبت سندرميك مشتمل بر 14  نشانگان بالينی به شرح زیر می باشند:</a:t>
            </a:r>
          </a:p>
          <a:p>
            <a:pPr marL="0" indent="0" algn="justLow" rtl="1">
              <a:lnSpc>
                <a:spcPct val="100000"/>
              </a:lnSpc>
              <a:buNone/>
            </a:pPr>
            <a:r>
              <a:rPr lang="fa-IR" dirty="0"/>
              <a:t>1- سندرم تب و خونريزی</a:t>
            </a:r>
          </a:p>
          <a:p>
            <a:pPr marL="0" indent="0" algn="justLow" rtl="1">
              <a:lnSpc>
                <a:spcPct val="100000"/>
              </a:lnSpc>
              <a:buNone/>
            </a:pPr>
            <a:r>
              <a:rPr lang="fa-IR" dirty="0"/>
              <a:t>2- سندرم تب و بثورات پوستی</a:t>
            </a:r>
          </a:p>
          <a:p>
            <a:pPr marL="0" indent="0" algn="justLow" rtl="1">
              <a:lnSpc>
                <a:spcPct val="100000"/>
              </a:lnSpc>
              <a:buNone/>
            </a:pPr>
            <a:r>
              <a:rPr lang="fa-IR" dirty="0"/>
              <a:t>3- سندرم شبيه آنفلوانزا </a:t>
            </a:r>
          </a:p>
          <a:p>
            <a:pPr marL="0" indent="0" algn="justLow" rtl="1">
              <a:lnSpc>
                <a:spcPct val="100000"/>
              </a:lnSpc>
              <a:buNone/>
            </a:pPr>
            <a:r>
              <a:rPr lang="fa-IR" dirty="0"/>
              <a:t>4- سندرم عفونت شديد تنفسی  </a:t>
            </a:r>
          </a:p>
          <a:p>
            <a:pPr marL="0" indent="0" algn="justLow" rtl="1">
              <a:lnSpc>
                <a:spcPct val="100000"/>
              </a:lnSpc>
              <a:buNone/>
            </a:pPr>
            <a:r>
              <a:rPr lang="fa-IR" dirty="0"/>
              <a:t>5- سندرم تب و علايم نورولوژيك به غير از فلج شل حاد</a:t>
            </a:r>
          </a:p>
          <a:p>
            <a:pPr marL="0" indent="0" algn="justLow" rtl="1">
              <a:lnSpc>
                <a:spcPct val="100000"/>
              </a:lnSpc>
              <a:buNone/>
            </a:pPr>
            <a:r>
              <a:rPr lang="fa-IR" dirty="0"/>
              <a:t>6- سندرم تب طول كشيده</a:t>
            </a:r>
          </a:p>
          <a:p>
            <a:pPr marL="0" indent="0" algn="justLow" rtl="1">
              <a:lnSpc>
                <a:spcPct val="100000"/>
              </a:lnSpc>
              <a:buNone/>
            </a:pPr>
            <a:r>
              <a:rPr lang="fa-IR" dirty="0"/>
              <a:t>7- سندرم مسموميت غذايی</a:t>
            </a:r>
          </a:p>
          <a:p>
            <a:pPr marL="0" indent="0" algn="justLow" rtl="1">
              <a:lnSpc>
                <a:spcPct val="100000"/>
              </a:lnSpc>
              <a:buNone/>
            </a:pPr>
            <a:r>
              <a:rPr lang="fa-IR" dirty="0"/>
              <a:t>8- سندرم اسهال شديد آبکی </a:t>
            </a:r>
          </a:p>
          <a:p>
            <a:pPr marL="0" indent="0" algn="justLow" rtl="1">
              <a:lnSpc>
                <a:spcPct val="100000"/>
              </a:lnSpc>
              <a:buNone/>
            </a:pPr>
            <a:r>
              <a:rPr lang="fa-IR" dirty="0"/>
              <a:t>9- سندرم اسهال خونی </a:t>
            </a:r>
          </a:p>
          <a:p>
            <a:pPr marL="0" indent="0" algn="justLow" rtl="1">
              <a:lnSpc>
                <a:spcPct val="100000"/>
              </a:lnSpc>
              <a:buNone/>
            </a:pPr>
            <a:r>
              <a:rPr lang="fa-IR" dirty="0"/>
              <a:t>10- سندرم زردي</a:t>
            </a:r>
          </a:p>
          <a:p>
            <a:pPr marL="0" indent="0" algn="justLow" rtl="1">
              <a:lnSpc>
                <a:spcPct val="100000"/>
              </a:lnSpc>
              <a:buNone/>
            </a:pPr>
            <a:r>
              <a:rPr lang="fa-IR" dirty="0"/>
              <a:t>11- فلج شل حاد</a:t>
            </a:r>
          </a:p>
          <a:p>
            <a:pPr marL="0" indent="0" algn="justLow" rtl="1">
              <a:lnSpc>
                <a:spcPct val="100000"/>
              </a:lnSpc>
              <a:buNone/>
            </a:pPr>
            <a:r>
              <a:rPr lang="fa-IR" dirty="0"/>
              <a:t>12- تب و سندرم شوك(غير تروماتيك)</a:t>
            </a:r>
          </a:p>
          <a:p>
            <a:pPr marL="0" indent="0" algn="justLow" rtl="1">
              <a:lnSpc>
                <a:spcPct val="100000"/>
              </a:lnSpc>
              <a:buNone/>
            </a:pPr>
            <a:r>
              <a:rPr lang="fa-IR" dirty="0"/>
              <a:t>13- سرفه مزمن: </a:t>
            </a:r>
          </a:p>
          <a:p>
            <a:pPr marL="0" indent="0" algn="justLow" rtl="1">
              <a:lnSpc>
                <a:spcPct val="100000"/>
              </a:lnSpc>
              <a:buNone/>
            </a:pPr>
            <a:r>
              <a:rPr lang="fa-IR" dirty="0"/>
              <a:t>14- مرگ ناگهانی/ غير منتظره</a:t>
            </a:r>
          </a:p>
          <a:p>
            <a:pPr marL="0" indent="0" algn="justLow" rtl="1">
              <a:lnSpc>
                <a:spcPct val="100000"/>
              </a:lnSpc>
              <a:buNone/>
            </a:pPr>
            <a:endParaRPr lang="fa-IR" dirty="0"/>
          </a:p>
        </p:txBody>
      </p:sp>
    </p:spTree>
    <p:extLst>
      <p:ext uri="{BB962C8B-B14F-4D97-AF65-F5344CB8AC3E}">
        <p14:creationId xmlns:p14="http://schemas.microsoft.com/office/powerpoint/2010/main" val="25657152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FD03C0-E589-48A8-AAAF-E85D80DD852B}" type="slidenum">
              <a:rPr kumimoji="0" lang="en-US" sz="1200" b="0" i="0" u="none" strike="noStrike" kern="1200" cap="none" spc="0" normalizeH="0" baseline="0" noProof="0" smtClean="0">
                <a:ln>
                  <a:noFill/>
                </a:ln>
                <a:solidFill>
                  <a:prstClr val="black">
                    <a:tint val="75000"/>
                  </a:prstClr>
                </a:solidFill>
                <a:effectLst/>
                <a:uLnTx/>
                <a:uFillTx/>
                <a:latin typeface="Times New Roman"/>
                <a:ea typeface="+mn-ea"/>
                <a:cs typeface="B Nazanin"/>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tint val="75000"/>
                </a:prstClr>
              </a:solidFill>
              <a:effectLst/>
              <a:uLnTx/>
              <a:uFillTx/>
              <a:latin typeface="Times New Roman"/>
              <a:ea typeface="+mn-ea"/>
              <a:cs typeface="B Nazanin"/>
            </a:endParaRPr>
          </a:p>
        </p:txBody>
      </p:sp>
      <p:grpSp>
        <p:nvGrpSpPr>
          <p:cNvPr id="10" name="Group 9"/>
          <p:cNvGrpSpPr/>
          <p:nvPr/>
        </p:nvGrpSpPr>
        <p:grpSpPr>
          <a:xfrm>
            <a:off x="10440555" y="109442"/>
            <a:ext cx="1606830" cy="6529745"/>
            <a:chOff x="10440555" y="109442"/>
            <a:chExt cx="1606830" cy="6529745"/>
          </a:xfrm>
        </p:grpSpPr>
        <p:sp>
          <p:nvSpPr>
            <p:cNvPr id="5" name="Rounded Rectangle 4"/>
            <p:cNvSpPr/>
            <p:nvPr/>
          </p:nvSpPr>
          <p:spPr>
            <a:xfrm>
              <a:off x="10440555" y="109442"/>
              <a:ext cx="1606830" cy="6529745"/>
            </a:xfrm>
            <a:prstGeom prst="roundRect">
              <a:avLst>
                <a:gd name="adj" fmla="val 50000"/>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a:ea typeface="+mn-ea"/>
                <a:cs typeface="B Nazanin"/>
              </a:endParaRPr>
            </a:p>
          </p:txBody>
        </p:sp>
        <p:pic>
          <p:nvPicPr>
            <p:cNvPr id="6" name="Picture 5"/>
            <p:cNvPicPr>
              <a:picLocks noChangeAspect="1"/>
            </p:cNvPicPr>
            <p:nvPr/>
          </p:nvPicPr>
          <p:blipFill>
            <a:blip r:embed="rId2"/>
            <a:stretch>
              <a:fillRect/>
            </a:stretch>
          </p:blipFill>
          <p:spPr>
            <a:xfrm>
              <a:off x="10635374" y="826105"/>
              <a:ext cx="1222109" cy="135411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7" name="TextBox 6">
              <a:extLst>
                <a:ext uri="{FF2B5EF4-FFF2-40B4-BE49-F238E27FC236}">
                  <a16:creationId xmlns:a16="http://schemas.microsoft.com/office/drawing/2014/main" xmlns="" id="{7AAB3D70-CB0F-4B10-918B-658B87FEA900}"/>
                </a:ext>
              </a:extLst>
            </p:cNvPr>
            <p:cNvSpPr txBox="1"/>
            <p:nvPr/>
          </p:nvSpPr>
          <p:spPr>
            <a:xfrm>
              <a:off x="10440555" y="2993135"/>
              <a:ext cx="1606830" cy="1077218"/>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اصول و مبانی مدیریت خطر بلایا</a:t>
              </a:r>
              <a:endParaRPr kumimoji="0" lang="en-US"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sp>
          <p:nvSpPr>
            <p:cNvPr id="8" name="TextBox 7">
              <a:extLst>
                <a:ext uri="{FF2B5EF4-FFF2-40B4-BE49-F238E27FC236}">
                  <a16:creationId xmlns:a16="http://schemas.microsoft.com/office/drawing/2014/main" xmlns="" id="{7AAB3D70-CB0F-4B10-918B-658B87FEA900}"/>
                </a:ext>
              </a:extLst>
            </p:cNvPr>
            <p:cNvSpPr txBox="1"/>
            <p:nvPr/>
          </p:nvSpPr>
          <p:spPr>
            <a:xfrm>
              <a:off x="10440555" y="4551632"/>
              <a:ext cx="1606830" cy="1938992"/>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عنوان:</a:t>
              </a:r>
            </a:p>
            <a:p>
              <a:pPr lvl="0" algn="ctr" rtl="1">
                <a:defRPr/>
              </a:pPr>
              <a:r>
                <a:rPr lang="fa-IR" sz="4000" dirty="0">
                  <a:solidFill>
                    <a:srgbClr val="3E0329"/>
                  </a:solidFill>
                  <a:effectLst>
                    <a:outerShdw blurRad="38100" dist="38100" dir="2700000" algn="tl">
                      <a:srgbClr val="000000">
                        <a:alpha val="43137"/>
                      </a:srgbClr>
                    </a:outerShdw>
                  </a:effectLst>
                  <a:latin typeface="IranNastaliq" panose="02020505000000020003" pitchFamily="18" charset="0"/>
                  <a:cs typeface="IranNastaliq" panose="02020505000000020003" pitchFamily="18" charset="0"/>
                </a:rPr>
                <a:t>مدیریت بیماریهای واگیر</a:t>
              </a:r>
              <a:endParaRPr kumimoji="0" lang="en-US"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cs typeface="IranNastaliq" panose="02020505000000020003" pitchFamily="18" charset="0"/>
              </a:endParaRPr>
            </a:p>
          </p:txBody>
        </p:sp>
      </p:grpSp>
      <p:sp>
        <p:nvSpPr>
          <p:cNvPr id="9" name="Content Placeholder 8"/>
          <p:cNvSpPr>
            <a:spLocks noGrp="1"/>
          </p:cNvSpPr>
          <p:nvPr>
            <p:ph idx="1"/>
          </p:nvPr>
        </p:nvSpPr>
        <p:spPr>
          <a:xfrm>
            <a:off x="233515" y="235974"/>
            <a:ext cx="10017138" cy="6485501"/>
          </a:xfrm>
        </p:spPr>
        <p:txBody>
          <a:bodyPr>
            <a:normAutofit/>
          </a:bodyPr>
          <a:lstStyle/>
          <a:p>
            <a:pPr marL="0" lvl="0" indent="0" algn="justLow" rtl="1">
              <a:buNone/>
            </a:pPr>
            <a:r>
              <a:rPr lang="ar-SA" b="1" dirty="0"/>
              <a:t>فراهم کردن تسهیلات آزمایشگاهی پایه: </a:t>
            </a:r>
            <a:endParaRPr lang="en-US" dirty="0"/>
          </a:p>
          <a:p>
            <a:pPr marL="0" indent="0" algn="justLow" rtl="1">
              <a:buNone/>
            </a:pPr>
            <a:r>
              <a:rPr lang="ar-SA" dirty="0"/>
              <a:t>تشخیص اغلب بیماری‌های واگیر دار معمولاً به وسیله تشخیص بالینی است. تست‌های آزمایشگاهی برای تأیید تشخیص در طی یک ‌همه‌گیری یا تصمیم‌گیری بالینی مؤثر، مورد نیاز است</a:t>
            </a:r>
            <a:r>
              <a:rPr lang="fa-IR" dirty="0"/>
              <a:t>. فراهم سازی کیت­های سریع تشخیصی که بدون نیاز به امکانات آزمایشگاهی پیچیده برای تشخیص سریع بیماری­ای واگیر استفاده می­شوند بسیار مفید و کمک­کننده است.</a:t>
            </a:r>
          </a:p>
          <a:p>
            <a:pPr marL="0" indent="0" algn="justLow" rtl="1">
              <a:buNone/>
            </a:pPr>
            <a:r>
              <a:rPr lang="fa-IR" b="1" dirty="0"/>
              <a:t>پایش و ارزشیابی عملکردی نظام مراقبت</a:t>
            </a:r>
          </a:p>
          <a:p>
            <a:pPr marL="0" indent="0" algn="justLow" rtl="1">
              <a:buNone/>
            </a:pPr>
            <a:r>
              <a:rPr lang="fa-IR" dirty="0"/>
              <a:t>استقرار نظام پایش و ارزشیابی عملکردی نظام مراقبت جهت ارتقاء مداوم سیستم بسیار ضروری و مهم است. </a:t>
            </a:r>
          </a:p>
          <a:p>
            <a:pPr marL="0" indent="0" algn="justLow" rtl="1">
              <a:buNone/>
            </a:pPr>
            <a:endParaRPr lang="fa-IR" dirty="0"/>
          </a:p>
        </p:txBody>
      </p:sp>
    </p:spTree>
    <p:extLst>
      <p:ext uri="{BB962C8B-B14F-4D97-AF65-F5344CB8AC3E}">
        <p14:creationId xmlns:p14="http://schemas.microsoft.com/office/powerpoint/2010/main" val="17205381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FD03C0-E589-48A8-AAAF-E85D80DD852B}" type="slidenum">
              <a:rPr kumimoji="0" lang="en-US" sz="1200" b="0" i="0" u="none" strike="noStrike" kern="1200" cap="none" spc="0" normalizeH="0" baseline="0" noProof="0" smtClean="0">
                <a:ln>
                  <a:noFill/>
                </a:ln>
                <a:solidFill>
                  <a:prstClr val="black">
                    <a:tint val="75000"/>
                  </a:prstClr>
                </a:solidFill>
                <a:effectLst/>
                <a:uLnTx/>
                <a:uFillTx/>
                <a:latin typeface="Times New Roman"/>
                <a:ea typeface="+mn-ea"/>
                <a:cs typeface="B Nazanin"/>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tint val="75000"/>
                </a:prstClr>
              </a:solidFill>
              <a:effectLst/>
              <a:uLnTx/>
              <a:uFillTx/>
              <a:latin typeface="Times New Roman"/>
              <a:ea typeface="+mn-ea"/>
              <a:cs typeface="B Nazanin"/>
            </a:endParaRPr>
          </a:p>
        </p:txBody>
      </p:sp>
      <p:grpSp>
        <p:nvGrpSpPr>
          <p:cNvPr id="10" name="Group 9"/>
          <p:cNvGrpSpPr/>
          <p:nvPr/>
        </p:nvGrpSpPr>
        <p:grpSpPr>
          <a:xfrm>
            <a:off x="10440555" y="109442"/>
            <a:ext cx="1606830" cy="6529745"/>
            <a:chOff x="10440555" y="109442"/>
            <a:chExt cx="1606830" cy="6529745"/>
          </a:xfrm>
        </p:grpSpPr>
        <p:sp>
          <p:nvSpPr>
            <p:cNvPr id="5" name="Rounded Rectangle 4"/>
            <p:cNvSpPr/>
            <p:nvPr/>
          </p:nvSpPr>
          <p:spPr>
            <a:xfrm>
              <a:off x="10440555" y="109442"/>
              <a:ext cx="1606830" cy="6529745"/>
            </a:xfrm>
            <a:prstGeom prst="roundRect">
              <a:avLst>
                <a:gd name="adj" fmla="val 50000"/>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a:ea typeface="+mn-ea"/>
                <a:cs typeface="B Nazanin"/>
              </a:endParaRPr>
            </a:p>
          </p:txBody>
        </p:sp>
        <p:pic>
          <p:nvPicPr>
            <p:cNvPr id="6" name="Picture 5"/>
            <p:cNvPicPr>
              <a:picLocks noChangeAspect="1"/>
            </p:cNvPicPr>
            <p:nvPr/>
          </p:nvPicPr>
          <p:blipFill>
            <a:blip r:embed="rId2"/>
            <a:stretch>
              <a:fillRect/>
            </a:stretch>
          </p:blipFill>
          <p:spPr>
            <a:xfrm>
              <a:off x="10635374" y="826105"/>
              <a:ext cx="1222109" cy="135411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7" name="TextBox 6">
              <a:extLst>
                <a:ext uri="{FF2B5EF4-FFF2-40B4-BE49-F238E27FC236}">
                  <a16:creationId xmlns:a16="http://schemas.microsoft.com/office/drawing/2014/main" xmlns="" id="{7AAB3D70-CB0F-4B10-918B-658B87FEA900}"/>
                </a:ext>
              </a:extLst>
            </p:cNvPr>
            <p:cNvSpPr txBox="1"/>
            <p:nvPr/>
          </p:nvSpPr>
          <p:spPr>
            <a:xfrm>
              <a:off x="10440555" y="2993135"/>
              <a:ext cx="1606830" cy="1077218"/>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اصول و مبانی مدیریت خطر بلایا</a:t>
              </a:r>
              <a:endParaRPr kumimoji="0" lang="en-US"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sp>
          <p:nvSpPr>
            <p:cNvPr id="8" name="TextBox 7">
              <a:extLst>
                <a:ext uri="{FF2B5EF4-FFF2-40B4-BE49-F238E27FC236}">
                  <a16:creationId xmlns:a16="http://schemas.microsoft.com/office/drawing/2014/main" xmlns="" id="{7AAB3D70-CB0F-4B10-918B-658B87FEA900}"/>
                </a:ext>
              </a:extLst>
            </p:cNvPr>
            <p:cNvSpPr txBox="1"/>
            <p:nvPr/>
          </p:nvSpPr>
          <p:spPr>
            <a:xfrm>
              <a:off x="10440555" y="4551632"/>
              <a:ext cx="1606830" cy="1938992"/>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عنوان:</a:t>
              </a:r>
            </a:p>
            <a:p>
              <a:pPr lvl="0" algn="ctr" rtl="1">
                <a:defRPr/>
              </a:pPr>
              <a:r>
                <a:rPr lang="fa-IR" sz="4000" dirty="0">
                  <a:solidFill>
                    <a:srgbClr val="3E0329"/>
                  </a:solidFill>
                  <a:effectLst>
                    <a:outerShdw blurRad="38100" dist="38100" dir="2700000" algn="tl">
                      <a:srgbClr val="000000">
                        <a:alpha val="43137"/>
                      </a:srgbClr>
                    </a:outerShdw>
                  </a:effectLst>
                  <a:latin typeface="IranNastaliq" panose="02020505000000020003" pitchFamily="18" charset="0"/>
                  <a:cs typeface="IranNastaliq" panose="02020505000000020003" pitchFamily="18" charset="0"/>
                </a:rPr>
                <a:t>مدیریت بیماریهای واگیر</a:t>
              </a:r>
              <a:endParaRPr kumimoji="0" lang="en-US"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cs typeface="IranNastaliq" panose="02020505000000020003" pitchFamily="18" charset="0"/>
              </a:endParaRPr>
            </a:p>
          </p:txBody>
        </p:sp>
      </p:grpSp>
      <p:sp>
        <p:nvSpPr>
          <p:cNvPr id="9" name="Content Placeholder 8"/>
          <p:cNvSpPr>
            <a:spLocks noGrp="1"/>
          </p:cNvSpPr>
          <p:nvPr>
            <p:ph idx="1"/>
          </p:nvPr>
        </p:nvSpPr>
        <p:spPr>
          <a:xfrm>
            <a:off x="233515" y="235974"/>
            <a:ext cx="10017138" cy="6485501"/>
          </a:xfrm>
        </p:spPr>
        <p:txBody>
          <a:bodyPr>
            <a:normAutofit/>
          </a:bodyPr>
          <a:lstStyle/>
          <a:p>
            <a:pPr marL="0" indent="0" algn="justLow" rtl="1">
              <a:lnSpc>
                <a:spcPct val="100000"/>
              </a:lnSpc>
              <a:buNone/>
            </a:pPr>
            <a:r>
              <a:rPr lang="fa-IR" b="1" dirty="0"/>
              <a:t>پس از اتمام زمان وقوع حوادث و سوانح</a:t>
            </a:r>
          </a:p>
          <a:p>
            <a:pPr marL="0" indent="0" algn="justLow" rtl="1">
              <a:lnSpc>
                <a:spcPct val="100000"/>
              </a:lnSpc>
              <a:buNone/>
            </a:pPr>
            <a:r>
              <a:rPr lang="fa-IR" dirty="0"/>
              <a:t>در این مرحله امکانات و تسهیلات پایه نظام مراقبت بازسازی شده و عملکردهای نظام جاری بازتوانی می گردند. در فاز بازیابی، بازنشانی خدمات پیشین و بازگرداندن جامعه به شرایط قبل از وقوع حوادث و سوانح در مرحله اول و ارتقاء سطح ظرفیت ها و آمادگی جامعه در ادامه آن مدّنظر می باشد. </a:t>
            </a:r>
          </a:p>
          <a:p>
            <a:pPr marL="0" indent="0" algn="justLow" rtl="1">
              <a:lnSpc>
                <a:spcPct val="100000"/>
              </a:lnSpc>
              <a:buNone/>
            </a:pPr>
            <a:r>
              <a:rPr lang="fa-IR" dirty="0"/>
              <a:t>این رویکرد که با عنوان توسعه پایدار از آن یاد می گردد می بایست در طول زمان منجر به کاستن از سطح خطر جامعه نسبت به شرایط قبل از وقوع حوادث و سوانح گردد. مجموعه این اقدامات در بازتوانی منابع انسانی و بازنشانی زنجیره خدمت و بازسازی امکانات و تجهیزات پیشین قرار می گیرند و بخشی از این اقدامات مانند بازتوانی نیروی انسانی و باز نشانی رنجیره خدمت در بازه زمانی کوتاه مدت صورت میگیرند و برخی دیگر مانند بازسازی سازه های مورد نیاز با رویکرد توسعه ای ممکن است نیازمند صرف زمان بیشتری باشند. مجموعه موارد بیان شده در فاز بازیابی، منجر به افزایش ظرفیت ها و آمادگی جامعه می گردند که در نگاه مفهومی در سالیان اخیر از آن به عنوان افزایش تاب آوری جامعه یاد می گردد. </a:t>
            </a:r>
          </a:p>
        </p:txBody>
      </p:sp>
    </p:spTree>
    <p:extLst>
      <p:ext uri="{BB962C8B-B14F-4D97-AF65-F5344CB8AC3E}">
        <p14:creationId xmlns:p14="http://schemas.microsoft.com/office/powerpoint/2010/main" val="16229176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CDFD03C0-E589-48A8-AAAF-E85D80DD852B}" type="slidenum">
              <a:rPr lang="en-US" smtClean="0"/>
              <a:t>24</a:t>
            </a:fld>
            <a:endParaRPr lang="en-US"/>
          </a:p>
        </p:txBody>
      </p:sp>
      <p:pic>
        <p:nvPicPr>
          <p:cNvPr id="9" name="Picture 8"/>
          <p:cNvPicPr>
            <a:picLocks noChangeAspect="1"/>
          </p:cNvPicPr>
          <p:nvPr/>
        </p:nvPicPr>
        <p:blipFill>
          <a:blip r:embed="rId2"/>
          <a:stretch>
            <a:fillRect/>
          </a:stretch>
        </p:blipFill>
        <p:spPr>
          <a:xfrm>
            <a:off x="0" y="21131"/>
            <a:ext cx="12192000" cy="6868070"/>
          </a:xfrm>
          <a:prstGeom prst="rect">
            <a:avLst/>
          </a:prstGeom>
        </p:spPr>
      </p:pic>
    </p:spTree>
    <p:extLst>
      <p:ext uri="{BB962C8B-B14F-4D97-AF65-F5344CB8AC3E}">
        <p14:creationId xmlns:p14="http://schemas.microsoft.com/office/powerpoint/2010/main" val="16381194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FD03C0-E589-48A8-AAAF-E85D80DD852B}" type="slidenum">
              <a:rPr kumimoji="0" lang="en-US" sz="1200" b="0" i="0" u="none" strike="noStrike" kern="1200" cap="none" spc="0" normalizeH="0" baseline="0" noProof="0" smtClean="0">
                <a:ln>
                  <a:noFill/>
                </a:ln>
                <a:solidFill>
                  <a:prstClr val="black">
                    <a:tint val="75000"/>
                  </a:prstClr>
                </a:solidFill>
                <a:effectLst/>
                <a:uLnTx/>
                <a:uFillTx/>
                <a:latin typeface="Times New Roman"/>
                <a:ea typeface="+mn-ea"/>
                <a:cs typeface="B Nazanin"/>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tint val="75000"/>
                </a:prstClr>
              </a:solidFill>
              <a:effectLst/>
              <a:uLnTx/>
              <a:uFillTx/>
              <a:latin typeface="Times New Roman"/>
              <a:ea typeface="+mn-ea"/>
              <a:cs typeface="B Nazanin"/>
            </a:endParaRPr>
          </a:p>
        </p:txBody>
      </p:sp>
      <p:grpSp>
        <p:nvGrpSpPr>
          <p:cNvPr id="10" name="Group 9"/>
          <p:cNvGrpSpPr/>
          <p:nvPr/>
        </p:nvGrpSpPr>
        <p:grpSpPr>
          <a:xfrm>
            <a:off x="10440555" y="109442"/>
            <a:ext cx="1606830" cy="6529745"/>
            <a:chOff x="10440555" y="109442"/>
            <a:chExt cx="1606830" cy="6529745"/>
          </a:xfrm>
        </p:grpSpPr>
        <p:sp>
          <p:nvSpPr>
            <p:cNvPr id="5" name="Rounded Rectangle 4"/>
            <p:cNvSpPr/>
            <p:nvPr/>
          </p:nvSpPr>
          <p:spPr>
            <a:xfrm>
              <a:off x="10440555" y="109442"/>
              <a:ext cx="1606830" cy="6529745"/>
            </a:xfrm>
            <a:prstGeom prst="roundRect">
              <a:avLst>
                <a:gd name="adj" fmla="val 50000"/>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a:ea typeface="+mn-ea"/>
                <a:cs typeface="B Nazanin"/>
              </a:endParaRPr>
            </a:p>
          </p:txBody>
        </p:sp>
        <p:pic>
          <p:nvPicPr>
            <p:cNvPr id="6" name="Picture 5"/>
            <p:cNvPicPr>
              <a:picLocks noChangeAspect="1"/>
            </p:cNvPicPr>
            <p:nvPr/>
          </p:nvPicPr>
          <p:blipFill>
            <a:blip r:embed="rId2"/>
            <a:stretch>
              <a:fillRect/>
            </a:stretch>
          </p:blipFill>
          <p:spPr>
            <a:xfrm>
              <a:off x="10635374" y="826105"/>
              <a:ext cx="1222109" cy="135411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7" name="TextBox 6">
              <a:extLst>
                <a:ext uri="{FF2B5EF4-FFF2-40B4-BE49-F238E27FC236}">
                  <a16:creationId xmlns:a16="http://schemas.microsoft.com/office/drawing/2014/main" xmlns="" id="{7AAB3D70-CB0F-4B10-918B-658B87FEA900}"/>
                </a:ext>
              </a:extLst>
            </p:cNvPr>
            <p:cNvSpPr txBox="1"/>
            <p:nvPr/>
          </p:nvSpPr>
          <p:spPr>
            <a:xfrm>
              <a:off x="10440555" y="2993135"/>
              <a:ext cx="1606830" cy="1077218"/>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اصول و مبانی مدیریت خطر بلایا</a:t>
              </a:r>
              <a:endParaRPr kumimoji="0" lang="en-US"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sp>
          <p:nvSpPr>
            <p:cNvPr id="8" name="TextBox 7">
              <a:extLst>
                <a:ext uri="{FF2B5EF4-FFF2-40B4-BE49-F238E27FC236}">
                  <a16:creationId xmlns:a16="http://schemas.microsoft.com/office/drawing/2014/main" xmlns="" id="{7AAB3D70-CB0F-4B10-918B-658B87FEA900}"/>
                </a:ext>
              </a:extLst>
            </p:cNvPr>
            <p:cNvSpPr txBox="1"/>
            <p:nvPr/>
          </p:nvSpPr>
          <p:spPr>
            <a:xfrm>
              <a:off x="10440555" y="4551632"/>
              <a:ext cx="1606830" cy="1938992"/>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عنوان:</a:t>
              </a:r>
            </a:p>
            <a:p>
              <a:pPr lvl="0" algn="ctr" rtl="1">
                <a:defRPr/>
              </a:pPr>
              <a:r>
                <a:rPr lang="fa-IR" sz="4000" dirty="0">
                  <a:solidFill>
                    <a:srgbClr val="3E0329"/>
                  </a:solidFill>
                  <a:effectLst>
                    <a:outerShdw blurRad="38100" dist="38100" dir="2700000" algn="tl">
                      <a:srgbClr val="000000">
                        <a:alpha val="43137"/>
                      </a:srgbClr>
                    </a:outerShdw>
                  </a:effectLst>
                  <a:latin typeface="IranNastaliq" panose="02020505000000020003" pitchFamily="18" charset="0"/>
                  <a:cs typeface="IranNastaliq" panose="02020505000000020003" pitchFamily="18" charset="0"/>
                </a:rPr>
                <a:t>مدیریت بیماریهای واگیر</a:t>
              </a:r>
              <a:endParaRPr kumimoji="0" lang="en-US"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cs typeface="IranNastaliq" panose="02020505000000020003" pitchFamily="18" charset="0"/>
              </a:endParaRPr>
            </a:p>
          </p:txBody>
        </p:sp>
      </p:grpSp>
      <p:sp>
        <p:nvSpPr>
          <p:cNvPr id="9" name="Content Placeholder 8"/>
          <p:cNvSpPr>
            <a:spLocks noGrp="1"/>
          </p:cNvSpPr>
          <p:nvPr>
            <p:ph idx="1"/>
          </p:nvPr>
        </p:nvSpPr>
        <p:spPr>
          <a:xfrm>
            <a:off x="233515" y="235974"/>
            <a:ext cx="10017138" cy="6485501"/>
          </a:xfrm>
        </p:spPr>
        <p:txBody>
          <a:bodyPr>
            <a:normAutofit/>
          </a:bodyPr>
          <a:lstStyle/>
          <a:p>
            <a:pPr marL="0" indent="0" algn="justLow" rtl="1">
              <a:lnSpc>
                <a:spcPct val="100000"/>
              </a:lnSpc>
              <a:buNone/>
            </a:pPr>
            <a:r>
              <a:rPr lang="fa-IR" dirty="0"/>
              <a:t>بیماری واگیر (</a:t>
            </a:r>
            <a:r>
              <a:rPr lang="en-US" dirty="0"/>
              <a:t>Communicable disease </a:t>
            </a:r>
            <a:r>
              <a:rPr lang="fa-IR" dirty="0"/>
              <a:t>)یا بیماری مسری (</a:t>
            </a:r>
            <a:r>
              <a:rPr lang="en-US" dirty="0"/>
              <a:t>Contagious disease</a:t>
            </a:r>
            <a:r>
              <a:rPr lang="fa-IR" dirty="0"/>
              <a:t>) نوعی از بیماری‌های عفونی است که عامل بیماری‌زا از طریق فیزیکی از بیمار به فرد سالم انتقال می‌یابد.</a:t>
            </a:r>
          </a:p>
          <a:p>
            <a:pPr marL="0" indent="0" algn="justLow" rtl="1">
              <a:lnSpc>
                <a:spcPct val="100000"/>
              </a:lnSpc>
              <a:buNone/>
            </a:pPr>
            <a:r>
              <a:rPr lang="fa-IR" dirty="0"/>
              <a:t>بیماری های واگیر توسط ویروس ها یا باکتری ها ایجاد می شوند  و از طریق تماس با سطوح آلوده، مایعات بدن، فرآورده های خونی، نیش حشرات یا از طریق هوا  به دیگران منتقل می شوند.</a:t>
            </a:r>
          </a:p>
          <a:p>
            <a:pPr marL="0" indent="0" algn="justLow" rtl="1">
              <a:lnSpc>
                <a:spcPct val="100000"/>
              </a:lnSpc>
              <a:buNone/>
            </a:pPr>
            <a:r>
              <a:rPr lang="fa-IR" dirty="0"/>
              <a:t>اهمیت این دسته از بیماری‌ها در آن است که می‌توانند باعث همه‌گیری شوند؛ </a:t>
            </a:r>
          </a:p>
        </p:txBody>
      </p:sp>
    </p:spTree>
    <p:extLst>
      <p:ext uri="{BB962C8B-B14F-4D97-AF65-F5344CB8AC3E}">
        <p14:creationId xmlns:p14="http://schemas.microsoft.com/office/powerpoint/2010/main" val="29650856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FD03C0-E589-48A8-AAAF-E85D80DD852B}" type="slidenum">
              <a:rPr kumimoji="0" lang="en-US" sz="1200" b="0" i="0" u="none" strike="noStrike" kern="1200" cap="none" spc="0" normalizeH="0" baseline="0" noProof="0" smtClean="0">
                <a:ln>
                  <a:noFill/>
                </a:ln>
                <a:solidFill>
                  <a:prstClr val="black">
                    <a:tint val="75000"/>
                  </a:prstClr>
                </a:solidFill>
                <a:effectLst/>
                <a:uLnTx/>
                <a:uFillTx/>
                <a:latin typeface="Times New Roman"/>
                <a:ea typeface="+mn-ea"/>
                <a:cs typeface="B Nazanin"/>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tint val="75000"/>
                </a:prstClr>
              </a:solidFill>
              <a:effectLst/>
              <a:uLnTx/>
              <a:uFillTx/>
              <a:latin typeface="Times New Roman"/>
              <a:ea typeface="+mn-ea"/>
              <a:cs typeface="B Nazanin"/>
            </a:endParaRPr>
          </a:p>
        </p:txBody>
      </p:sp>
      <p:grpSp>
        <p:nvGrpSpPr>
          <p:cNvPr id="10" name="Group 9"/>
          <p:cNvGrpSpPr/>
          <p:nvPr/>
        </p:nvGrpSpPr>
        <p:grpSpPr>
          <a:xfrm>
            <a:off x="10440555" y="109442"/>
            <a:ext cx="1606830" cy="6529745"/>
            <a:chOff x="10440555" y="109442"/>
            <a:chExt cx="1606830" cy="6529745"/>
          </a:xfrm>
        </p:grpSpPr>
        <p:sp>
          <p:nvSpPr>
            <p:cNvPr id="5" name="Rounded Rectangle 4"/>
            <p:cNvSpPr/>
            <p:nvPr/>
          </p:nvSpPr>
          <p:spPr>
            <a:xfrm>
              <a:off x="10440555" y="109442"/>
              <a:ext cx="1606830" cy="6529745"/>
            </a:xfrm>
            <a:prstGeom prst="roundRect">
              <a:avLst>
                <a:gd name="adj" fmla="val 50000"/>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a:ea typeface="+mn-ea"/>
                <a:cs typeface="B Nazanin"/>
              </a:endParaRPr>
            </a:p>
          </p:txBody>
        </p:sp>
        <p:pic>
          <p:nvPicPr>
            <p:cNvPr id="6" name="Picture 5"/>
            <p:cNvPicPr>
              <a:picLocks noChangeAspect="1"/>
            </p:cNvPicPr>
            <p:nvPr/>
          </p:nvPicPr>
          <p:blipFill>
            <a:blip r:embed="rId2"/>
            <a:stretch>
              <a:fillRect/>
            </a:stretch>
          </p:blipFill>
          <p:spPr>
            <a:xfrm>
              <a:off x="10635374" y="826105"/>
              <a:ext cx="1222109" cy="135411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7" name="TextBox 6">
              <a:extLst>
                <a:ext uri="{FF2B5EF4-FFF2-40B4-BE49-F238E27FC236}">
                  <a16:creationId xmlns:a16="http://schemas.microsoft.com/office/drawing/2014/main" xmlns="" id="{7AAB3D70-CB0F-4B10-918B-658B87FEA900}"/>
                </a:ext>
              </a:extLst>
            </p:cNvPr>
            <p:cNvSpPr txBox="1"/>
            <p:nvPr/>
          </p:nvSpPr>
          <p:spPr>
            <a:xfrm>
              <a:off x="10440555" y="2993135"/>
              <a:ext cx="1606830" cy="1077218"/>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اصول و مبانی مدیریت خطر بلایا</a:t>
              </a:r>
              <a:endParaRPr kumimoji="0" lang="en-US"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sp>
          <p:nvSpPr>
            <p:cNvPr id="8" name="TextBox 7">
              <a:extLst>
                <a:ext uri="{FF2B5EF4-FFF2-40B4-BE49-F238E27FC236}">
                  <a16:creationId xmlns:a16="http://schemas.microsoft.com/office/drawing/2014/main" xmlns="" id="{7AAB3D70-CB0F-4B10-918B-658B87FEA900}"/>
                </a:ext>
              </a:extLst>
            </p:cNvPr>
            <p:cNvSpPr txBox="1"/>
            <p:nvPr/>
          </p:nvSpPr>
          <p:spPr>
            <a:xfrm>
              <a:off x="10440555" y="4551632"/>
              <a:ext cx="1606830" cy="1938992"/>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عنوان:</a:t>
              </a:r>
            </a:p>
            <a:p>
              <a:pPr lvl="0" algn="ctr" rtl="1">
                <a:defRPr/>
              </a:pPr>
              <a:r>
                <a:rPr lang="fa-IR" sz="4000" dirty="0">
                  <a:solidFill>
                    <a:srgbClr val="3E0329"/>
                  </a:solidFill>
                  <a:effectLst>
                    <a:outerShdw blurRad="38100" dist="38100" dir="2700000" algn="tl">
                      <a:srgbClr val="000000">
                        <a:alpha val="43137"/>
                      </a:srgbClr>
                    </a:outerShdw>
                  </a:effectLst>
                  <a:latin typeface="IranNastaliq" panose="02020505000000020003" pitchFamily="18" charset="0"/>
                  <a:cs typeface="IranNastaliq" panose="02020505000000020003" pitchFamily="18" charset="0"/>
                </a:rPr>
                <a:t>مدیریت بیماریهای واگیر</a:t>
              </a:r>
              <a:endParaRPr kumimoji="0" lang="en-US"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cs typeface="IranNastaliq" panose="02020505000000020003" pitchFamily="18" charset="0"/>
              </a:endParaRPr>
            </a:p>
          </p:txBody>
        </p:sp>
      </p:grpSp>
      <p:sp>
        <p:nvSpPr>
          <p:cNvPr id="9" name="Content Placeholder 8"/>
          <p:cNvSpPr>
            <a:spLocks noGrp="1"/>
          </p:cNvSpPr>
          <p:nvPr>
            <p:ph idx="1"/>
          </p:nvPr>
        </p:nvSpPr>
        <p:spPr>
          <a:xfrm>
            <a:off x="233515" y="235974"/>
            <a:ext cx="10017138" cy="6485501"/>
          </a:xfrm>
        </p:spPr>
        <p:txBody>
          <a:bodyPr>
            <a:normAutofit/>
          </a:bodyPr>
          <a:lstStyle/>
          <a:p>
            <a:pPr marL="0" indent="0" algn="justLow" rtl="1">
              <a:lnSpc>
                <a:spcPct val="100000"/>
              </a:lnSpc>
              <a:buNone/>
            </a:pPr>
            <a:r>
              <a:rPr lang="fa-IR" b="1" dirty="0"/>
              <a:t>تعاریف مرتبط با همه گیری بیماریها:</a:t>
            </a:r>
          </a:p>
          <a:p>
            <a:pPr marL="0" indent="0" algn="justLow" rtl="1">
              <a:buNone/>
            </a:pPr>
            <a:r>
              <a:rPr lang="fa-IR" b="1" dirty="0"/>
              <a:t>اسپورادیک(تک گیر)</a:t>
            </a:r>
            <a:endParaRPr lang="en-US" dirty="0"/>
          </a:p>
          <a:p>
            <a:pPr marL="0" indent="0" algn="justLow" rtl="1">
              <a:buNone/>
            </a:pPr>
            <a:r>
              <a:rPr lang="fa-IR" dirty="0"/>
              <a:t> به بروز موردی،گهگاه، نامنظم  و محدود یک بیماری در یک جمعیت اطلاق می شود. موارد بیماری بسیار کم و از نظر  زمانی و مکانی با فاصله ی زیاد هستند و از اینرو کم تر بنظر می آید که با یکدیگر مرتبط باشند و نمی توان یک منبع مشترک برای آنها یافت. مانند بروز کزاز، سفلیس و ...</a:t>
            </a:r>
            <a:endParaRPr lang="en-US" dirty="0"/>
          </a:p>
          <a:p>
            <a:pPr marL="0" indent="0" algn="justLow" rtl="1">
              <a:lnSpc>
                <a:spcPct val="100000"/>
              </a:lnSpc>
              <a:buNone/>
            </a:pPr>
            <a:r>
              <a:rPr lang="fa-IR" b="1" dirty="0"/>
              <a:t>اپیدمی (همه گیری) :</a:t>
            </a:r>
            <a:endParaRPr lang="en-US" dirty="0"/>
          </a:p>
          <a:p>
            <a:pPr marL="0" indent="0" algn="justLow" rtl="1">
              <a:lnSpc>
                <a:spcPct val="100000"/>
              </a:lnSpc>
              <a:buNone/>
            </a:pPr>
            <a:r>
              <a:rPr lang="fa-IR" dirty="0"/>
              <a:t> به بروز بیش از حد انتظار یک بیماری در یک </a:t>
            </a:r>
            <a:r>
              <a:rPr lang="fa-IR" dirty="0">
                <a:solidFill>
                  <a:srgbClr val="FF0000"/>
                </a:solidFill>
              </a:rPr>
              <a:t>جمعیت یا منطقه جغرافیایی </a:t>
            </a:r>
            <a:r>
              <a:rPr lang="fa-IR" dirty="0"/>
              <a:t>اطلاق میشود که به سرعت گسترش می یابد، به دلیل قابلیت انتقال فرد به فرد یا </a:t>
            </a:r>
            <a:r>
              <a:rPr lang="fa-IR" dirty="0">
                <a:solidFill>
                  <a:srgbClr val="FF0000"/>
                </a:solidFill>
              </a:rPr>
              <a:t>وجود منبع مشترک </a:t>
            </a:r>
            <a:r>
              <a:rPr lang="fa-IR" dirty="0"/>
              <a:t>افراد زیادی را به طور</a:t>
            </a:r>
            <a:r>
              <a:rPr lang="fa-IR" dirty="0">
                <a:solidFill>
                  <a:srgbClr val="FF0000"/>
                </a:solidFill>
              </a:rPr>
              <a:t> همزمان </a:t>
            </a:r>
            <a:r>
              <a:rPr lang="fa-IR" dirty="0"/>
              <a:t>تحت تاثیر قرار می دهد و گاهی به دلیل خارج شدن شرایط از </a:t>
            </a:r>
            <a:r>
              <a:rPr lang="fa-IR" dirty="0">
                <a:solidFill>
                  <a:srgbClr val="FF0000"/>
                </a:solidFill>
              </a:rPr>
              <a:t>کنترل</a:t>
            </a:r>
            <a:r>
              <a:rPr lang="fa-IR" dirty="0"/>
              <a:t>، نظام سلامت کشور را با چالش جدی مواجه می کند.</a:t>
            </a:r>
          </a:p>
        </p:txBody>
      </p:sp>
    </p:spTree>
    <p:extLst>
      <p:ext uri="{BB962C8B-B14F-4D97-AF65-F5344CB8AC3E}">
        <p14:creationId xmlns:p14="http://schemas.microsoft.com/office/powerpoint/2010/main" val="16644533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FD03C0-E589-48A8-AAAF-E85D80DD852B}" type="slidenum">
              <a:rPr kumimoji="0" lang="en-US" sz="1200" b="0" i="0" u="none" strike="noStrike" kern="1200" cap="none" spc="0" normalizeH="0" baseline="0" noProof="0" smtClean="0">
                <a:ln>
                  <a:noFill/>
                </a:ln>
                <a:solidFill>
                  <a:prstClr val="black">
                    <a:tint val="75000"/>
                  </a:prstClr>
                </a:solidFill>
                <a:effectLst/>
                <a:uLnTx/>
                <a:uFillTx/>
                <a:latin typeface="Times New Roman"/>
                <a:ea typeface="+mn-ea"/>
                <a:cs typeface="B Nazanin"/>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tint val="75000"/>
                </a:prstClr>
              </a:solidFill>
              <a:effectLst/>
              <a:uLnTx/>
              <a:uFillTx/>
              <a:latin typeface="Times New Roman"/>
              <a:ea typeface="+mn-ea"/>
              <a:cs typeface="B Nazanin"/>
            </a:endParaRPr>
          </a:p>
        </p:txBody>
      </p:sp>
      <p:grpSp>
        <p:nvGrpSpPr>
          <p:cNvPr id="10" name="Group 9"/>
          <p:cNvGrpSpPr/>
          <p:nvPr/>
        </p:nvGrpSpPr>
        <p:grpSpPr>
          <a:xfrm>
            <a:off x="10440555" y="109442"/>
            <a:ext cx="1606830" cy="6529745"/>
            <a:chOff x="10440555" y="109442"/>
            <a:chExt cx="1606830" cy="6529745"/>
          </a:xfrm>
        </p:grpSpPr>
        <p:sp>
          <p:nvSpPr>
            <p:cNvPr id="5" name="Rounded Rectangle 4"/>
            <p:cNvSpPr/>
            <p:nvPr/>
          </p:nvSpPr>
          <p:spPr>
            <a:xfrm>
              <a:off x="10440555" y="109442"/>
              <a:ext cx="1606830" cy="6529745"/>
            </a:xfrm>
            <a:prstGeom prst="roundRect">
              <a:avLst>
                <a:gd name="adj" fmla="val 50000"/>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a:ea typeface="+mn-ea"/>
                <a:cs typeface="B Nazanin"/>
              </a:endParaRPr>
            </a:p>
          </p:txBody>
        </p:sp>
        <p:pic>
          <p:nvPicPr>
            <p:cNvPr id="6" name="Picture 5"/>
            <p:cNvPicPr>
              <a:picLocks noChangeAspect="1"/>
            </p:cNvPicPr>
            <p:nvPr/>
          </p:nvPicPr>
          <p:blipFill>
            <a:blip r:embed="rId2"/>
            <a:stretch>
              <a:fillRect/>
            </a:stretch>
          </p:blipFill>
          <p:spPr>
            <a:xfrm>
              <a:off x="10635374" y="826105"/>
              <a:ext cx="1222109" cy="135411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7" name="TextBox 6">
              <a:extLst>
                <a:ext uri="{FF2B5EF4-FFF2-40B4-BE49-F238E27FC236}">
                  <a16:creationId xmlns:a16="http://schemas.microsoft.com/office/drawing/2014/main" xmlns="" id="{7AAB3D70-CB0F-4B10-918B-658B87FEA900}"/>
                </a:ext>
              </a:extLst>
            </p:cNvPr>
            <p:cNvSpPr txBox="1"/>
            <p:nvPr/>
          </p:nvSpPr>
          <p:spPr>
            <a:xfrm>
              <a:off x="10440555" y="2993135"/>
              <a:ext cx="1606830" cy="1077218"/>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اصول و مبانی مدیریت خطر بلایا</a:t>
              </a:r>
              <a:endParaRPr kumimoji="0" lang="en-US"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sp>
          <p:nvSpPr>
            <p:cNvPr id="8" name="TextBox 7">
              <a:extLst>
                <a:ext uri="{FF2B5EF4-FFF2-40B4-BE49-F238E27FC236}">
                  <a16:creationId xmlns:a16="http://schemas.microsoft.com/office/drawing/2014/main" xmlns="" id="{7AAB3D70-CB0F-4B10-918B-658B87FEA900}"/>
                </a:ext>
              </a:extLst>
            </p:cNvPr>
            <p:cNvSpPr txBox="1"/>
            <p:nvPr/>
          </p:nvSpPr>
          <p:spPr>
            <a:xfrm>
              <a:off x="10440555" y="4551632"/>
              <a:ext cx="1606830" cy="1938992"/>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عنوان:</a:t>
              </a:r>
            </a:p>
            <a:p>
              <a:pPr lvl="0" algn="ctr" rtl="1">
                <a:defRPr/>
              </a:pPr>
              <a:r>
                <a:rPr lang="fa-IR" sz="4000" dirty="0">
                  <a:solidFill>
                    <a:srgbClr val="3E0329"/>
                  </a:solidFill>
                  <a:effectLst>
                    <a:outerShdw blurRad="38100" dist="38100" dir="2700000" algn="tl">
                      <a:srgbClr val="000000">
                        <a:alpha val="43137"/>
                      </a:srgbClr>
                    </a:outerShdw>
                  </a:effectLst>
                  <a:latin typeface="IranNastaliq" panose="02020505000000020003" pitchFamily="18" charset="0"/>
                  <a:cs typeface="IranNastaliq" panose="02020505000000020003" pitchFamily="18" charset="0"/>
                </a:rPr>
                <a:t>مدیریت بیماریهای واگیر</a:t>
              </a:r>
              <a:endParaRPr kumimoji="0" lang="en-US"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cs typeface="IranNastaliq" panose="02020505000000020003" pitchFamily="18" charset="0"/>
              </a:endParaRPr>
            </a:p>
          </p:txBody>
        </p:sp>
      </p:grpSp>
      <p:sp>
        <p:nvSpPr>
          <p:cNvPr id="9" name="Content Placeholder 8"/>
          <p:cNvSpPr>
            <a:spLocks noGrp="1"/>
          </p:cNvSpPr>
          <p:nvPr>
            <p:ph idx="1"/>
          </p:nvPr>
        </p:nvSpPr>
        <p:spPr>
          <a:xfrm>
            <a:off x="233515" y="235974"/>
            <a:ext cx="10017138" cy="6485501"/>
          </a:xfrm>
        </p:spPr>
        <p:txBody>
          <a:bodyPr>
            <a:normAutofit/>
          </a:bodyPr>
          <a:lstStyle/>
          <a:p>
            <a:pPr marL="0" indent="0" algn="justLow" rtl="1">
              <a:lnSpc>
                <a:spcPct val="150000"/>
              </a:lnSpc>
              <a:spcAft>
                <a:spcPts val="1000"/>
              </a:spcAft>
              <a:buNone/>
            </a:pPr>
            <a:r>
              <a:rPr lang="fa-IR" b="1" dirty="0">
                <a:solidFill>
                  <a:srgbClr val="000000"/>
                </a:solidFill>
                <a:latin typeface="Calibri" panose="020F0502020204030204" pitchFamily="34" charset="0"/>
                <a:ea typeface="Calibri" panose="020F0502020204030204" pitchFamily="34" charset="0"/>
                <a:cs typeface="B Nazanin" panose="00000400000000000000" pitchFamily="2" charset="-78"/>
              </a:rPr>
              <a:t>پاندمی (جهان گیری):</a:t>
            </a:r>
            <a:endParaRPr lang="en-US" sz="2000" dirty="0">
              <a:latin typeface="Calibri" panose="020F0502020204030204" pitchFamily="34" charset="0"/>
              <a:ea typeface="Calibri" panose="020F0502020204030204" pitchFamily="34" charset="0"/>
              <a:cs typeface="Arial" panose="020B0604020202020204" pitchFamily="34" charset="0"/>
            </a:endParaRPr>
          </a:p>
          <a:p>
            <a:pPr marL="0" indent="0" algn="justLow" rtl="1">
              <a:buNone/>
            </a:pPr>
            <a:r>
              <a:rPr lang="fa-IR"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زمانی که یک اپیدمی از </a:t>
            </a:r>
            <a:r>
              <a:rPr lang="fa-IR" dirty="0">
                <a:solidFill>
                  <a:srgbClr val="FF0000"/>
                </a:solidFill>
                <a:latin typeface="Times New Roman" panose="02020603050405020304" pitchFamily="18" charset="0"/>
                <a:ea typeface="Calibri" panose="020F0502020204030204" pitchFamily="34" charset="0"/>
                <a:cs typeface="B Nazanin" panose="00000400000000000000" pitchFamily="2" charset="-78"/>
              </a:rPr>
              <a:t>مرزهای جغرافیایی </a:t>
            </a:r>
            <a:r>
              <a:rPr lang="fa-IR" dirty="0">
                <a:solidFill>
                  <a:srgbClr val="000000"/>
                </a:solidFill>
                <a:latin typeface="Times New Roman" panose="02020603050405020304" pitchFamily="18" charset="0"/>
                <a:ea typeface="Calibri" panose="020F0502020204030204" pitchFamily="34" charset="0"/>
                <a:cs typeface="B Nazanin" panose="00000400000000000000" pitchFamily="2" charset="-78"/>
              </a:rPr>
              <a:t>یک یا چند کشور محدود فراتر می رود  و کل جهان را تحت تاثیر قرار می دهد با یک پاندمی رو به رو هستیم. </a:t>
            </a:r>
          </a:p>
          <a:p>
            <a:pPr marL="0" indent="0" algn="justLow" rtl="1">
              <a:buNone/>
            </a:pPr>
            <a:r>
              <a:rPr lang="fa-IR" dirty="0">
                <a:solidFill>
                  <a:srgbClr val="000000"/>
                </a:solidFill>
                <a:latin typeface="Times New Roman" panose="02020603050405020304" pitchFamily="18" charset="0"/>
                <a:ea typeface="Calibri" panose="020F0502020204030204" pitchFamily="34" charset="0"/>
                <a:cs typeface="B Nazanin" panose="00000400000000000000" pitchFamily="2" charset="-78"/>
              </a:rPr>
              <a:t> بنابراین زمانی  یک بیماری  به حالت </a:t>
            </a:r>
            <a:r>
              <a:rPr lang="fa-IR" dirty="0">
                <a:solidFill>
                  <a:srgbClr val="FF0000"/>
                </a:solidFill>
                <a:latin typeface="Times New Roman" panose="02020603050405020304" pitchFamily="18" charset="0"/>
                <a:ea typeface="Calibri" panose="020F0502020204030204" pitchFamily="34" charset="0"/>
                <a:cs typeface="B Nazanin" panose="00000400000000000000" pitchFamily="2" charset="-78"/>
              </a:rPr>
              <a:t>جهان گیر </a:t>
            </a:r>
            <a:r>
              <a:rPr lang="fa-IR"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تبدیل می شود که در مناطق جغرافیایی قابل توجهی گسترش یابد و درصد زیادی از جمعیت جهان را تحت تاثیر قرار دهد و موارد ابتلا یا  مرگ و میر زیادی به همراه داشته باشد.</a:t>
            </a:r>
          </a:p>
          <a:p>
            <a:pPr marL="0" indent="0" algn="justLow" rtl="1">
              <a:lnSpc>
                <a:spcPct val="100000"/>
              </a:lnSpc>
              <a:buNone/>
            </a:pPr>
            <a:r>
              <a:rPr lang="fa-IR" b="1"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طغیان (</a:t>
            </a:r>
            <a:r>
              <a:rPr lang="en-US" b="1" dirty="0">
                <a:solidFill>
                  <a:srgbClr val="000000"/>
                </a:solidFill>
                <a:latin typeface="Times New Roman" panose="02020603050405020304" pitchFamily="18" charset="0"/>
                <a:ea typeface="Calibri" panose="020F0502020204030204" pitchFamily="34" charset="0"/>
                <a:cs typeface="B Nazanin" panose="00000400000000000000" pitchFamily="2" charset="-78"/>
              </a:rPr>
              <a:t>Outbreak</a:t>
            </a:r>
            <a:r>
              <a:rPr lang="fa-IR" b="1" dirty="0">
                <a:solidFill>
                  <a:srgbClr val="000000"/>
                </a:solidFill>
                <a:latin typeface="Times New Roman" panose="02020603050405020304" pitchFamily="18" charset="0"/>
                <a:ea typeface="Calibri" panose="020F0502020204030204" pitchFamily="34" charset="0"/>
                <a:cs typeface="B Nazanin" panose="00000400000000000000" pitchFamily="2" charset="-78"/>
              </a:rPr>
              <a:t>)</a:t>
            </a:r>
            <a:r>
              <a:rPr lang="fa-IR" b="1" dirty="0">
                <a:solidFill>
                  <a:srgbClr val="000000"/>
                </a:solidFill>
                <a:ea typeface="Calibri" panose="020F0502020204030204" pitchFamily="34" charset="0"/>
                <a:cs typeface="Times New Roman" panose="02020603050405020304" pitchFamily="18" charset="0"/>
              </a:rPr>
              <a:t> </a:t>
            </a:r>
            <a:r>
              <a:rPr lang="fa-IR" b="1" dirty="0">
                <a:solidFill>
                  <a:srgbClr val="000000"/>
                </a:solidFill>
                <a:latin typeface="Times New Roman" panose="02020603050405020304" pitchFamily="18" charset="0"/>
                <a:ea typeface="Calibri" panose="020F0502020204030204" pitchFamily="34" charset="0"/>
                <a:cs typeface="B Nazanin" panose="00000400000000000000" pitchFamily="2" charset="-78"/>
              </a:rPr>
              <a:t> </a:t>
            </a:r>
          </a:p>
          <a:p>
            <a:pPr marL="0" indent="0" algn="justLow" rtl="1">
              <a:lnSpc>
                <a:spcPct val="100000"/>
              </a:lnSpc>
              <a:buNone/>
            </a:pPr>
            <a:r>
              <a:rPr lang="fa-IR"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به </a:t>
            </a:r>
            <a:r>
              <a:rPr lang="fa-IR" dirty="0">
                <a:solidFill>
                  <a:srgbClr val="FF0000"/>
                </a:solidFill>
                <a:latin typeface="Times New Roman" panose="02020603050405020304" pitchFamily="18" charset="0"/>
                <a:ea typeface="Calibri" panose="020F0502020204030204" pitchFamily="34" charset="0"/>
                <a:cs typeface="B Nazanin" panose="00000400000000000000" pitchFamily="2" charset="-78"/>
              </a:rPr>
              <a:t>بروز بالای </a:t>
            </a:r>
            <a:r>
              <a:rPr lang="fa-IR" dirty="0">
                <a:solidFill>
                  <a:srgbClr val="000000"/>
                </a:solidFill>
                <a:latin typeface="Times New Roman" panose="02020603050405020304" pitchFamily="18" charset="0"/>
                <a:ea typeface="Calibri" panose="020F0502020204030204" pitchFamily="34" charset="0"/>
                <a:cs typeface="B Nazanin" panose="00000400000000000000" pitchFamily="2" charset="-78"/>
              </a:rPr>
              <a:t>یک بیماری در یک</a:t>
            </a:r>
            <a:r>
              <a:rPr lang="fa-IR" dirty="0">
                <a:solidFill>
                  <a:srgbClr val="FF0000"/>
                </a:solidFill>
                <a:latin typeface="Times New Roman" panose="02020603050405020304" pitchFamily="18" charset="0"/>
                <a:ea typeface="Calibri" panose="020F0502020204030204" pitchFamily="34" charset="0"/>
                <a:cs typeface="B Nazanin" panose="00000400000000000000" pitchFamily="2" charset="-78"/>
              </a:rPr>
              <a:t> جمعیت </a:t>
            </a:r>
            <a:r>
              <a:rPr lang="fa-IR"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بسته مثل آسایشگاه، خانه سالمندان، خوابگاههای دانشجویی و گروههای جمعیتی مشابه استفاده می شود و از این واژه برای زمانی که نظام سلامت می خواهد </a:t>
            </a:r>
            <a:r>
              <a:rPr lang="fa-IR" dirty="0">
                <a:solidFill>
                  <a:srgbClr val="FF0000"/>
                </a:solidFill>
                <a:latin typeface="Times New Roman" panose="02020603050405020304" pitchFamily="18" charset="0"/>
                <a:ea typeface="Calibri" panose="020F0502020204030204" pitchFamily="34" charset="0"/>
                <a:cs typeface="B Nazanin" panose="00000400000000000000" pitchFamily="2" charset="-78"/>
              </a:rPr>
              <a:t>وحشت کمتری از بروز یک بیماری </a:t>
            </a:r>
            <a:r>
              <a:rPr lang="fa-IR" dirty="0">
                <a:solidFill>
                  <a:srgbClr val="000000"/>
                </a:solidFill>
                <a:latin typeface="Times New Roman" panose="02020603050405020304" pitchFamily="18" charset="0"/>
                <a:ea typeface="Calibri" panose="020F0502020204030204" pitchFamily="34" charset="0"/>
                <a:cs typeface="B Nazanin" panose="00000400000000000000" pitchFamily="2" charset="-78"/>
              </a:rPr>
              <a:t>در یک جمعیت در بین مردم ایجاد شود استفاده می کند.</a:t>
            </a:r>
          </a:p>
          <a:p>
            <a:pPr marL="0" indent="0" algn="justLow" rtl="1">
              <a:buNone/>
            </a:pPr>
            <a:endParaRPr lang="fa-IR" dirty="0"/>
          </a:p>
        </p:txBody>
      </p:sp>
    </p:spTree>
    <p:extLst>
      <p:ext uri="{BB962C8B-B14F-4D97-AF65-F5344CB8AC3E}">
        <p14:creationId xmlns:p14="http://schemas.microsoft.com/office/powerpoint/2010/main" val="12763206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FD03C0-E589-48A8-AAAF-E85D80DD852B}" type="slidenum">
              <a:rPr kumimoji="0" lang="en-US" sz="1200" b="0" i="0" u="none" strike="noStrike" kern="1200" cap="none" spc="0" normalizeH="0" baseline="0" noProof="0" smtClean="0">
                <a:ln>
                  <a:noFill/>
                </a:ln>
                <a:solidFill>
                  <a:prstClr val="black">
                    <a:tint val="75000"/>
                  </a:prstClr>
                </a:solidFill>
                <a:effectLst/>
                <a:uLnTx/>
                <a:uFillTx/>
                <a:latin typeface="Times New Roman"/>
                <a:ea typeface="+mn-ea"/>
                <a:cs typeface="B Nazanin"/>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tint val="75000"/>
                </a:prstClr>
              </a:solidFill>
              <a:effectLst/>
              <a:uLnTx/>
              <a:uFillTx/>
              <a:latin typeface="Times New Roman"/>
              <a:ea typeface="+mn-ea"/>
              <a:cs typeface="B Nazanin"/>
            </a:endParaRPr>
          </a:p>
        </p:txBody>
      </p:sp>
      <p:grpSp>
        <p:nvGrpSpPr>
          <p:cNvPr id="10" name="Group 9"/>
          <p:cNvGrpSpPr/>
          <p:nvPr/>
        </p:nvGrpSpPr>
        <p:grpSpPr>
          <a:xfrm>
            <a:off x="10440555" y="109442"/>
            <a:ext cx="1606830" cy="6529745"/>
            <a:chOff x="10440555" y="109442"/>
            <a:chExt cx="1606830" cy="6529745"/>
          </a:xfrm>
        </p:grpSpPr>
        <p:sp>
          <p:nvSpPr>
            <p:cNvPr id="5" name="Rounded Rectangle 4"/>
            <p:cNvSpPr/>
            <p:nvPr/>
          </p:nvSpPr>
          <p:spPr>
            <a:xfrm>
              <a:off x="10440555" y="109442"/>
              <a:ext cx="1606830" cy="6529745"/>
            </a:xfrm>
            <a:prstGeom prst="roundRect">
              <a:avLst>
                <a:gd name="adj" fmla="val 50000"/>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a:ea typeface="+mn-ea"/>
                <a:cs typeface="B Nazanin"/>
              </a:endParaRPr>
            </a:p>
          </p:txBody>
        </p:sp>
        <p:pic>
          <p:nvPicPr>
            <p:cNvPr id="6" name="Picture 5"/>
            <p:cNvPicPr>
              <a:picLocks noChangeAspect="1"/>
            </p:cNvPicPr>
            <p:nvPr/>
          </p:nvPicPr>
          <p:blipFill>
            <a:blip r:embed="rId2"/>
            <a:stretch>
              <a:fillRect/>
            </a:stretch>
          </p:blipFill>
          <p:spPr>
            <a:xfrm>
              <a:off x="10635374" y="826105"/>
              <a:ext cx="1222109" cy="135411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7" name="TextBox 6">
              <a:extLst>
                <a:ext uri="{FF2B5EF4-FFF2-40B4-BE49-F238E27FC236}">
                  <a16:creationId xmlns:a16="http://schemas.microsoft.com/office/drawing/2014/main" xmlns="" id="{7AAB3D70-CB0F-4B10-918B-658B87FEA900}"/>
                </a:ext>
              </a:extLst>
            </p:cNvPr>
            <p:cNvSpPr txBox="1"/>
            <p:nvPr/>
          </p:nvSpPr>
          <p:spPr>
            <a:xfrm>
              <a:off x="10440555" y="2993135"/>
              <a:ext cx="1606830" cy="1077218"/>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اصول و مبانی مدیریت خطر بلایا</a:t>
              </a:r>
              <a:endParaRPr kumimoji="0" lang="en-US"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sp>
          <p:nvSpPr>
            <p:cNvPr id="8" name="TextBox 7">
              <a:extLst>
                <a:ext uri="{FF2B5EF4-FFF2-40B4-BE49-F238E27FC236}">
                  <a16:creationId xmlns:a16="http://schemas.microsoft.com/office/drawing/2014/main" xmlns="" id="{7AAB3D70-CB0F-4B10-918B-658B87FEA900}"/>
                </a:ext>
              </a:extLst>
            </p:cNvPr>
            <p:cNvSpPr txBox="1"/>
            <p:nvPr/>
          </p:nvSpPr>
          <p:spPr>
            <a:xfrm>
              <a:off x="10440555" y="4551632"/>
              <a:ext cx="1606830" cy="1938992"/>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عنوان:</a:t>
              </a:r>
            </a:p>
            <a:p>
              <a:pPr lvl="0" algn="ctr" rtl="1">
                <a:defRPr/>
              </a:pPr>
              <a:r>
                <a:rPr lang="fa-IR" sz="4000" dirty="0">
                  <a:solidFill>
                    <a:srgbClr val="3E0329"/>
                  </a:solidFill>
                  <a:effectLst>
                    <a:outerShdw blurRad="38100" dist="38100" dir="2700000" algn="tl">
                      <a:srgbClr val="000000">
                        <a:alpha val="43137"/>
                      </a:srgbClr>
                    </a:outerShdw>
                  </a:effectLst>
                  <a:latin typeface="IranNastaliq" panose="02020505000000020003" pitchFamily="18" charset="0"/>
                  <a:cs typeface="IranNastaliq" panose="02020505000000020003" pitchFamily="18" charset="0"/>
                </a:rPr>
                <a:t>مدیریت بیماریهای واگیر</a:t>
              </a:r>
              <a:endParaRPr kumimoji="0" lang="en-US"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cs typeface="IranNastaliq" panose="02020505000000020003" pitchFamily="18" charset="0"/>
              </a:endParaRPr>
            </a:p>
          </p:txBody>
        </p:sp>
      </p:grpSp>
      <p:sp>
        <p:nvSpPr>
          <p:cNvPr id="9" name="Content Placeholder 8"/>
          <p:cNvSpPr>
            <a:spLocks noGrp="1"/>
          </p:cNvSpPr>
          <p:nvPr>
            <p:ph idx="1"/>
          </p:nvPr>
        </p:nvSpPr>
        <p:spPr>
          <a:xfrm>
            <a:off x="233515" y="235974"/>
            <a:ext cx="10017138" cy="6485501"/>
          </a:xfrm>
        </p:spPr>
        <p:txBody>
          <a:bodyPr>
            <a:normAutofit/>
          </a:bodyPr>
          <a:lstStyle/>
          <a:p>
            <a:pPr marL="0" indent="0" algn="justLow" rtl="1">
              <a:lnSpc>
                <a:spcPct val="100000"/>
              </a:lnSpc>
              <a:buNone/>
            </a:pPr>
            <a:r>
              <a:rPr lang="fa-IR" b="1" dirty="0"/>
              <a:t>انواع اپیدمی ها و طغیان ها:</a:t>
            </a:r>
          </a:p>
          <a:p>
            <a:pPr marL="0" indent="0" algn="justLow" rtl="1">
              <a:lnSpc>
                <a:spcPct val="100000"/>
              </a:lnSpc>
              <a:buNone/>
            </a:pPr>
            <a:r>
              <a:rPr lang="fa-IR" b="1" dirty="0"/>
              <a:t>اپیدمی های تک منبعی لحظه ای(</a:t>
            </a:r>
            <a:r>
              <a:rPr lang="en-US" b="1" dirty="0"/>
              <a:t>Point source</a:t>
            </a:r>
            <a:r>
              <a:rPr lang="fa-IR" b="1" dirty="0"/>
              <a:t>)</a:t>
            </a:r>
            <a:endParaRPr lang="en-US" b="1" dirty="0"/>
          </a:p>
          <a:p>
            <a:pPr marL="0" indent="0" algn="justLow" rtl="1">
              <a:lnSpc>
                <a:spcPct val="100000"/>
              </a:lnSpc>
              <a:buNone/>
            </a:pPr>
            <a:r>
              <a:rPr lang="en-US" dirty="0"/>
              <a:t>  </a:t>
            </a:r>
            <a:r>
              <a:rPr lang="fa-IR" dirty="0"/>
              <a:t>طغيان بيماري در نتيجه مواجهه </a:t>
            </a:r>
            <a:r>
              <a:rPr lang="fa-IR" dirty="0">
                <a:solidFill>
                  <a:srgbClr val="FF0000"/>
                </a:solidFill>
              </a:rPr>
              <a:t>گروهي از افراد </a:t>
            </a:r>
            <a:r>
              <a:rPr lang="fa-IR" dirty="0"/>
              <a:t>با يك عامل زيانبار به نحوي كه اين مواجهه براي تمام افراد گروه، </a:t>
            </a:r>
            <a:r>
              <a:rPr lang="fa-IR" dirty="0">
                <a:solidFill>
                  <a:srgbClr val="FF0000"/>
                </a:solidFill>
              </a:rPr>
              <a:t>يكسان</a:t>
            </a:r>
            <a:r>
              <a:rPr lang="fa-IR" dirty="0"/>
              <a:t> باشد. اگر مواجهه، كوتاه و اصولا همزمان باشد، كلّيه موارد بيماري كه در نتيجه آن بوجود مي آيد، در فاصله يك </a:t>
            </a:r>
            <a:r>
              <a:rPr lang="fa-IR" dirty="0">
                <a:solidFill>
                  <a:srgbClr val="FF0000"/>
                </a:solidFill>
              </a:rPr>
              <a:t>دوره كمون </a:t>
            </a:r>
            <a:r>
              <a:rPr lang="fa-IR" dirty="0"/>
              <a:t>بيماري قرار خواهند داشت. مانند </a:t>
            </a:r>
            <a:r>
              <a:rPr lang="fa-IR" dirty="0">
                <a:solidFill>
                  <a:srgbClr val="FF0000"/>
                </a:solidFill>
              </a:rPr>
              <a:t>گاستروآنتریت در تعدادی از افراد پس از مصرف غذای مشترک</a:t>
            </a:r>
            <a:r>
              <a:rPr lang="fa-IR" dirty="0"/>
              <a:t>.</a:t>
            </a:r>
          </a:p>
          <a:p>
            <a:pPr marL="0" indent="0" algn="justLow" rtl="1">
              <a:lnSpc>
                <a:spcPct val="100000"/>
              </a:lnSpc>
              <a:buNone/>
            </a:pPr>
            <a:r>
              <a:rPr lang="fa-IR" b="1" dirty="0"/>
              <a:t>اپیدمی های پیشرونده (</a:t>
            </a:r>
            <a:r>
              <a:rPr lang="en-US" b="1" dirty="0"/>
              <a:t>Propagated Epidemic</a:t>
            </a:r>
            <a:r>
              <a:rPr lang="fa-IR" b="1" dirty="0"/>
              <a:t>)</a:t>
            </a:r>
            <a:endParaRPr lang="en-US" b="1" dirty="0"/>
          </a:p>
          <a:p>
            <a:pPr marL="0" indent="0" algn="justLow" rtl="1">
              <a:lnSpc>
                <a:spcPct val="100000"/>
              </a:lnSpc>
              <a:buNone/>
            </a:pPr>
            <a:r>
              <a:rPr lang="en-US" dirty="0"/>
              <a:t> </a:t>
            </a:r>
            <a:r>
              <a:rPr lang="fa-IR" dirty="0"/>
              <a:t>به بروز ادامه دار بیماریهای عفونی که در نتیجه انتقال فرد به فرد یا از طریق انتقال از بندپایان به انسان  رخ می دهد و در جامعه آنقدر انتقال صورت می گیرد </a:t>
            </a:r>
            <a:r>
              <a:rPr lang="fa-IR" dirty="0">
                <a:solidFill>
                  <a:srgbClr val="FF0000"/>
                </a:solidFill>
              </a:rPr>
              <a:t>تا همه افراد </a:t>
            </a:r>
            <a:r>
              <a:rPr lang="fa-IR" dirty="0"/>
              <a:t>حساس و غیر ایمن به بیماری مبتلا می شوند. </a:t>
            </a:r>
            <a:r>
              <a:rPr lang="fa-IR" dirty="0">
                <a:solidFill>
                  <a:srgbClr val="FF0000"/>
                </a:solidFill>
              </a:rPr>
              <a:t>مانند اپیدمی آنفولانزا و کووید-19 </a:t>
            </a:r>
            <a:r>
              <a:rPr lang="fa-IR" dirty="0"/>
              <a:t>.</a:t>
            </a:r>
          </a:p>
          <a:p>
            <a:pPr marL="0" indent="0" algn="justLow" rtl="1">
              <a:lnSpc>
                <a:spcPct val="100000"/>
              </a:lnSpc>
              <a:buNone/>
            </a:pPr>
            <a:endParaRPr lang="fa-IR" dirty="0"/>
          </a:p>
        </p:txBody>
      </p:sp>
    </p:spTree>
    <p:extLst>
      <p:ext uri="{BB962C8B-B14F-4D97-AF65-F5344CB8AC3E}">
        <p14:creationId xmlns:p14="http://schemas.microsoft.com/office/powerpoint/2010/main" val="42695281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FD03C0-E589-48A8-AAAF-E85D80DD852B}" type="slidenum">
              <a:rPr kumimoji="0" lang="en-US" sz="1200" b="0" i="0" u="none" strike="noStrike" kern="1200" cap="none" spc="0" normalizeH="0" baseline="0" noProof="0" smtClean="0">
                <a:ln>
                  <a:noFill/>
                </a:ln>
                <a:solidFill>
                  <a:prstClr val="black">
                    <a:tint val="75000"/>
                  </a:prstClr>
                </a:solidFill>
                <a:effectLst/>
                <a:uLnTx/>
                <a:uFillTx/>
                <a:latin typeface="Times New Roman"/>
                <a:ea typeface="+mn-ea"/>
                <a:cs typeface="B Nazanin"/>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tint val="75000"/>
                </a:prstClr>
              </a:solidFill>
              <a:effectLst/>
              <a:uLnTx/>
              <a:uFillTx/>
              <a:latin typeface="Times New Roman"/>
              <a:ea typeface="+mn-ea"/>
              <a:cs typeface="B Nazanin"/>
            </a:endParaRPr>
          </a:p>
        </p:txBody>
      </p:sp>
      <p:grpSp>
        <p:nvGrpSpPr>
          <p:cNvPr id="10" name="Group 9"/>
          <p:cNvGrpSpPr/>
          <p:nvPr/>
        </p:nvGrpSpPr>
        <p:grpSpPr>
          <a:xfrm>
            <a:off x="10440555" y="109442"/>
            <a:ext cx="1606830" cy="6529745"/>
            <a:chOff x="10440555" y="109442"/>
            <a:chExt cx="1606830" cy="6529745"/>
          </a:xfrm>
        </p:grpSpPr>
        <p:sp>
          <p:nvSpPr>
            <p:cNvPr id="5" name="Rounded Rectangle 4"/>
            <p:cNvSpPr/>
            <p:nvPr/>
          </p:nvSpPr>
          <p:spPr>
            <a:xfrm>
              <a:off x="10440555" y="109442"/>
              <a:ext cx="1606830" cy="6529745"/>
            </a:xfrm>
            <a:prstGeom prst="roundRect">
              <a:avLst>
                <a:gd name="adj" fmla="val 50000"/>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a:ea typeface="+mn-ea"/>
                <a:cs typeface="B Nazanin"/>
              </a:endParaRPr>
            </a:p>
          </p:txBody>
        </p:sp>
        <p:pic>
          <p:nvPicPr>
            <p:cNvPr id="6" name="Picture 5"/>
            <p:cNvPicPr>
              <a:picLocks noChangeAspect="1"/>
            </p:cNvPicPr>
            <p:nvPr/>
          </p:nvPicPr>
          <p:blipFill>
            <a:blip r:embed="rId2"/>
            <a:stretch>
              <a:fillRect/>
            </a:stretch>
          </p:blipFill>
          <p:spPr>
            <a:xfrm>
              <a:off x="10635374" y="826105"/>
              <a:ext cx="1222109" cy="135411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7" name="TextBox 6">
              <a:extLst>
                <a:ext uri="{FF2B5EF4-FFF2-40B4-BE49-F238E27FC236}">
                  <a16:creationId xmlns:a16="http://schemas.microsoft.com/office/drawing/2014/main" xmlns="" id="{7AAB3D70-CB0F-4B10-918B-658B87FEA900}"/>
                </a:ext>
              </a:extLst>
            </p:cNvPr>
            <p:cNvSpPr txBox="1"/>
            <p:nvPr/>
          </p:nvSpPr>
          <p:spPr>
            <a:xfrm>
              <a:off x="10440555" y="2993135"/>
              <a:ext cx="1606830" cy="1077218"/>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اصول و مبانی مدیریت خطر بلایا</a:t>
              </a:r>
              <a:endParaRPr kumimoji="0" lang="en-US"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sp>
          <p:nvSpPr>
            <p:cNvPr id="8" name="TextBox 7">
              <a:extLst>
                <a:ext uri="{FF2B5EF4-FFF2-40B4-BE49-F238E27FC236}">
                  <a16:creationId xmlns:a16="http://schemas.microsoft.com/office/drawing/2014/main" xmlns="" id="{7AAB3D70-CB0F-4B10-918B-658B87FEA900}"/>
                </a:ext>
              </a:extLst>
            </p:cNvPr>
            <p:cNvSpPr txBox="1"/>
            <p:nvPr/>
          </p:nvSpPr>
          <p:spPr>
            <a:xfrm>
              <a:off x="10440555" y="4551632"/>
              <a:ext cx="1606830" cy="1938992"/>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عنوان:</a:t>
              </a:r>
            </a:p>
            <a:p>
              <a:pPr lvl="0" algn="ctr" rtl="1">
                <a:defRPr/>
              </a:pPr>
              <a:r>
                <a:rPr lang="fa-IR" sz="4000" dirty="0">
                  <a:solidFill>
                    <a:srgbClr val="3E0329"/>
                  </a:solidFill>
                  <a:effectLst>
                    <a:outerShdw blurRad="38100" dist="38100" dir="2700000" algn="tl">
                      <a:srgbClr val="000000">
                        <a:alpha val="43137"/>
                      </a:srgbClr>
                    </a:outerShdw>
                  </a:effectLst>
                  <a:latin typeface="IranNastaliq" panose="02020505000000020003" pitchFamily="18" charset="0"/>
                  <a:cs typeface="IranNastaliq" panose="02020505000000020003" pitchFamily="18" charset="0"/>
                </a:rPr>
                <a:t>مدیریت بیماریهای واگیر</a:t>
              </a:r>
              <a:endParaRPr kumimoji="0" lang="en-US"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cs typeface="IranNastaliq" panose="02020505000000020003" pitchFamily="18" charset="0"/>
              </a:endParaRPr>
            </a:p>
          </p:txBody>
        </p:sp>
      </p:grpSp>
      <p:sp>
        <p:nvSpPr>
          <p:cNvPr id="9" name="Content Placeholder 8"/>
          <p:cNvSpPr>
            <a:spLocks noGrp="1"/>
          </p:cNvSpPr>
          <p:nvPr>
            <p:ph idx="1"/>
          </p:nvPr>
        </p:nvSpPr>
        <p:spPr>
          <a:xfrm>
            <a:off x="233515" y="235974"/>
            <a:ext cx="10017138" cy="6485501"/>
          </a:xfrm>
        </p:spPr>
        <p:txBody>
          <a:bodyPr>
            <a:normAutofit/>
          </a:bodyPr>
          <a:lstStyle/>
          <a:p>
            <a:pPr marL="0" indent="0" algn="justLow" rtl="1">
              <a:lnSpc>
                <a:spcPct val="100000"/>
              </a:lnSpc>
              <a:buNone/>
            </a:pPr>
            <a:r>
              <a:rPr lang="fa-IR" b="1" dirty="0"/>
              <a:t>انتقال مستقیم</a:t>
            </a:r>
          </a:p>
          <a:p>
            <a:pPr marL="0" indent="0" algn="justLow" rtl="1">
              <a:lnSpc>
                <a:spcPct val="100000"/>
              </a:lnSpc>
              <a:buNone/>
            </a:pPr>
            <a:r>
              <a:rPr lang="fa-IR" dirty="0"/>
              <a:t>رسیدن و انتقال بدون واسطه یک عامل عفونی از </a:t>
            </a:r>
            <a:r>
              <a:rPr lang="fa-IR" dirty="0">
                <a:solidFill>
                  <a:srgbClr val="FF0000"/>
                </a:solidFill>
              </a:rPr>
              <a:t>انسان به انسان </a:t>
            </a:r>
            <a:r>
              <a:rPr lang="fa-IR" dirty="0"/>
              <a:t>که معمولا از طریق دست دادن، عطسه و سرفه، بوسیدن و یا تماس جنسی رخ می دهد و این انتقال بین افراد در فاصله کمتر از یک متر صورت می گیرد. </a:t>
            </a:r>
          </a:p>
          <a:p>
            <a:pPr marL="0" indent="0" algn="justLow" rtl="1">
              <a:lnSpc>
                <a:spcPct val="100000"/>
              </a:lnSpc>
              <a:buNone/>
            </a:pPr>
            <a:r>
              <a:rPr lang="fa-IR" dirty="0"/>
              <a:t>مانند انتقال تنفسی سرخک،آنفولانزا و کوووید-19 که از طریق آلوده شدن افراد به صورت مستقیم و از طریق ذرات تنفسی.</a:t>
            </a:r>
          </a:p>
          <a:p>
            <a:pPr marL="0" indent="0" algn="justLow" rtl="1">
              <a:lnSpc>
                <a:spcPct val="100000"/>
              </a:lnSpc>
              <a:buNone/>
            </a:pPr>
            <a:r>
              <a:rPr lang="fa-IR" b="1" dirty="0"/>
              <a:t>انتقال غیر مستقیم</a:t>
            </a:r>
          </a:p>
          <a:p>
            <a:pPr marL="0" indent="0" algn="justLow" rtl="1">
              <a:lnSpc>
                <a:spcPct val="100000"/>
              </a:lnSpc>
              <a:buNone/>
            </a:pPr>
            <a:r>
              <a:rPr lang="fa-IR" dirty="0"/>
              <a:t> انتقال عامل عفونی از طریق اشیاء، محصولات بیولوژیک(خون، ادرار، پلاسما،...)، خاک، آب و ناقلین بند پا و عواملی از این قبیل را انتقال غیر مستقیم می گویند.</a:t>
            </a:r>
          </a:p>
          <a:p>
            <a:pPr marL="0" indent="0" algn="justLow" rtl="1">
              <a:lnSpc>
                <a:spcPct val="100000"/>
              </a:lnSpc>
              <a:buNone/>
            </a:pPr>
            <a:endParaRPr lang="fa-IR" dirty="0"/>
          </a:p>
        </p:txBody>
      </p:sp>
    </p:spTree>
    <p:extLst>
      <p:ext uri="{BB962C8B-B14F-4D97-AF65-F5344CB8AC3E}">
        <p14:creationId xmlns:p14="http://schemas.microsoft.com/office/powerpoint/2010/main" val="12640912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FD03C0-E589-48A8-AAAF-E85D80DD852B}" type="slidenum">
              <a:rPr kumimoji="0" lang="en-US" sz="1200" b="0" i="0" u="none" strike="noStrike" kern="1200" cap="none" spc="0" normalizeH="0" baseline="0" noProof="0" smtClean="0">
                <a:ln>
                  <a:noFill/>
                </a:ln>
                <a:solidFill>
                  <a:prstClr val="black">
                    <a:tint val="75000"/>
                  </a:prstClr>
                </a:solidFill>
                <a:effectLst/>
                <a:uLnTx/>
                <a:uFillTx/>
                <a:latin typeface="Times New Roman"/>
                <a:ea typeface="+mn-ea"/>
                <a:cs typeface="B Nazanin"/>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tint val="75000"/>
                </a:prstClr>
              </a:solidFill>
              <a:effectLst/>
              <a:uLnTx/>
              <a:uFillTx/>
              <a:latin typeface="Times New Roman"/>
              <a:ea typeface="+mn-ea"/>
              <a:cs typeface="B Nazanin"/>
            </a:endParaRPr>
          </a:p>
        </p:txBody>
      </p:sp>
      <p:grpSp>
        <p:nvGrpSpPr>
          <p:cNvPr id="10" name="Group 9"/>
          <p:cNvGrpSpPr/>
          <p:nvPr/>
        </p:nvGrpSpPr>
        <p:grpSpPr>
          <a:xfrm>
            <a:off x="10440555" y="109442"/>
            <a:ext cx="1606830" cy="6529745"/>
            <a:chOff x="10440555" y="109442"/>
            <a:chExt cx="1606830" cy="6529745"/>
          </a:xfrm>
        </p:grpSpPr>
        <p:sp>
          <p:nvSpPr>
            <p:cNvPr id="5" name="Rounded Rectangle 4"/>
            <p:cNvSpPr/>
            <p:nvPr/>
          </p:nvSpPr>
          <p:spPr>
            <a:xfrm>
              <a:off x="10440555" y="109442"/>
              <a:ext cx="1606830" cy="6529745"/>
            </a:xfrm>
            <a:prstGeom prst="roundRect">
              <a:avLst>
                <a:gd name="adj" fmla="val 50000"/>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a:ea typeface="+mn-ea"/>
                <a:cs typeface="B Nazanin"/>
              </a:endParaRPr>
            </a:p>
          </p:txBody>
        </p:sp>
        <p:pic>
          <p:nvPicPr>
            <p:cNvPr id="6" name="Picture 5"/>
            <p:cNvPicPr>
              <a:picLocks noChangeAspect="1"/>
            </p:cNvPicPr>
            <p:nvPr/>
          </p:nvPicPr>
          <p:blipFill>
            <a:blip r:embed="rId2"/>
            <a:stretch>
              <a:fillRect/>
            </a:stretch>
          </p:blipFill>
          <p:spPr>
            <a:xfrm>
              <a:off x="10635374" y="826105"/>
              <a:ext cx="1222109" cy="135411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7" name="TextBox 6">
              <a:extLst>
                <a:ext uri="{FF2B5EF4-FFF2-40B4-BE49-F238E27FC236}">
                  <a16:creationId xmlns:a16="http://schemas.microsoft.com/office/drawing/2014/main" xmlns="" id="{7AAB3D70-CB0F-4B10-918B-658B87FEA900}"/>
                </a:ext>
              </a:extLst>
            </p:cNvPr>
            <p:cNvSpPr txBox="1"/>
            <p:nvPr/>
          </p:nvSpPr>
          <p:spPr>
            <a:xfrm>
              <a:off x="10440555" y="2993135"/>
              <a:ext cx="1606830" cy="1077218"/>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اصول و مبانی مدیریت خطر بلایا</a:t>
              </a:r>
              <a:endParaRPr kumimoji="0" lang="en-US"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sp>
          <p:nvSpPr>
            <p:cNvPr id="8" name="TextBox 7">
              <a:extLst>
                <a:ext uri="{FF2B5EF4-FFF2-40B4-BE49-F238E27FC236}">
                  <a16:creationId xmlns:a16="http://schemas.microsoft.com/office/drawing/2014/main" xmlns="" id="{7AAB3D70-CB0F-4B10-918B-658B87FEA900}"/>
                </a:ext>
              </a:extLst>
            </p:cNvPr>
            <p:cNvSpPr txBox="1"/>
            <p:nvPr/>
          </p:nvSpPr>
          <p:spPr>
            <a:xfrm>
              <a:off x="10440555" y="4551632"/>
              <a:ext cx="1606830" cy="1938992"/>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عنوان:</a:t>
              </a:r>
            </a:p>
            <a:p>
              <a:pPr lvl="0" algn="ctr" rtl="1">
                <a:defRPr/>
              </a:pPr>
              <a:r>
                <a:rPr lang="fa-IR" sz="4000" dirty="0">
                  <a:solidFill>
                    <a:srgbClr val="3E0329"/>
                  </a:solidFill>
                  <a:effectLst>
                    <a:outerShdw blurRad="38100" dist="38100" dir="2700000" algn="tl">
                      <a:srgbClr val="000000">
                        <a:alpha val="43137"/>
                      </a:srgbClr>
                    </a:outerShdw>
                  </a:effectLst>
                  <a:latin typeface="IranNastaliq" panose="02020505000000020003" pitchFamily="18" charset="0"/>
                  <a:cs typeface="IranNastaliq" panose="02020505000000020003" pitchFamily="18" charset="0"/>
                </a:rPr>
                <a:t>مدیریت بیماریهای واگیر</a:t>
              </a:r>
              <a:endParaRPr kumimoji="0" lang="en-US"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cs typeface="IranNastaliq" panose="02020505000000020003" pitchFamily="18" charset="0"/>
              </a:endParaRPr>
            </a:p>
          </p:txBody>
        </p:sp>
      </p:grpSp>
      <p:sp>
        <p:nvSpPr>
          <p:cNvPr id="9" name="Content Placeholder 8"/>
          <p:cNvSpPr>
            <a:spLocks noGrp="1"/>
          </p:cNvSpPr>
          <p:nvPr>
            <p:ph idx="1"/>
          </p:nvPr>
        </p:nvSpPr>
        <p:spPr>
          <a:xfrm>
            <a:off x="233515" y="235974"/>
            <a:ext cx="10017138" cy="6485501"/>
          </a:xfrm>
        </p:spPr>
        <p:txBody>
          <a:bodyPr>
            <a:normAutofit/>
          </a:bodyPr>
          <a:lstStyle/>
          <a:p>
            <a:pPr marL="0" indent="0" algn="justLow" rtl="1">
              <a:lnSpc>
                <a:spcPct val="100000"/>
              </a:lnSpc>
              <a:buNone/>
            </a:pPr>
            <a:r>
              <a:rPr lang="fa-IR" b="1" dirty="0"/>
              <a:t>ایمنی گروهی </a:t>
            </a:r>
          </a:p>
          <a:p>
            <a:pPr marL="0" indent="0" algn="justLow" rtl="1">
              <a:lnSpc>
                <a:spcPct val="100000"/>
              </a:lnSpc>
              <a:buNone/>
            </a:pPr>
            <a:r>
              <a:rPr lang="fa-IR" dirty="0"/>
              <a:t>یکی از مهمترین ویژگی‌های جمعیتی در زمان بروز بیماری‌های عفونی که نقش مهمی در </a:t>
            </a:r>
            <a:r>
              <a:rPr lang="fa-IR" dirty="0">
                <a:solidFill>
                  <a:srgbClr val="FF0000"/>
                </a:solidFill>
              </a:rPr>
              <a:t>پیشگیری از گسترش </a:t>
            </a:r>
            <a:r>
              <a:rPr lang="fa-IR" dirty="0"/>
              <a:t>بیماری در جامعه دارد ، ایمنی گروهی یا مصونیت گروهی در جامعه است. عدم </a:t>
            </a:r>
            <a:r>
              <a:rPr lang="fa-IR" dirty="0">
                <a:solidFill>
                  <a:srgbClr val="FF0000"/>
                </a:solidFill>
              </a:rPr>
              <a:t>ابتلا درصد قابل توجهی از یک جمعیت به بیماری عفونی </a:t>
            </a:r>
            <a:r>
              <a:rPr lang="fa-IR" dirty="0"/>
              <a:t>به دلیل </a:t>
            </a:r>
            <a:r>
              <a:rPr lang="fa-IR" dirty="0">
                <a:solidFill>
                  <a:srgbClr val="FF0000"/>
                </a:solidFill>
              </a:rPr>
              <a:t>ابتلای قبلی </a:t>
            </a:r>
            <a:r>
              <a:rPr lang="fa-IR" dirty="0"/>
              <a:t>یا </a:t>
            </a:r>
            <a:r>
              <a:rPr lang="fa-IR" dirty="0">
                <a:solidFill>
                  <a:srgbClr val="FF0000"/>
                </a:solidFill>
              </a:rPr>
              <a:t>واکسیناسیون ایمنی گروهی </a:t>
            </a:r>
            <a:r>
              <a:rPr lang="fa-IR" dirty="0"/>
              <a:t>نامیده می‌شود. </a:t>
            </a:r>
          </a:p>
          <a:p>
            <a:pPr marL="0" indent="0" algn="justLow" rtl="1">
              <a:lnSpc>
                <a:spcPct val="100000"/>
              </a:lnSpc>
              <a:buNone/>
            </a:pPr>
            <a:r>
              <a:rPr lang="fa-IR" b="1" dirty="0"/>
              <a:t>بیماري هاي مشترك بین انسان و حیوان</a:t>
            </a:r>
          </a:p>
          <a:p>
            <a:pPr marL="0" indent="0" algn="justLow" rtl="1">
              <a:lnSpc>
                <a:spcPct val="100000"/>
              </a:lnSpc>
              <a:buNone/>
            </a:pPr>
            <a:r>
              <a:rPr lang="fa-IR" b="1" dirty="0"/>
              <a:t> </a:t>
            </a:r>
            <a:r>
              <a:rPr lang="fa-IR" dirty="0"/>
              <a:t>به بیماری عفونی که از طریق حیوان مهره دار به انسان منتقل میشود بیماری مشترک انسان و حیوان یا زئونوز می گویند. مانند تب مالت.</a:t>
            </a:r>
          </a:p>
        </p:txBody>
      </p:sp>
    </p:spTree>
    <p:extLst>
      <p:ext uri="{BB962C8B-B14F-4D97-AF65-F5344CB8AC3E}">
        <p14:creationId xmlns:p14="http://schemas.microsoft.com/office/powerpoint/2010/main" val="36965862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FD03C0-E589-48A8-AAAF-E85D80DD852B}" type="slidenum">
              <a:rPr kumimoji="0" lang="en-US" sz="1200" b="0" i="0" u="none" strike="noStrike" kern="1200" cap="none" spc="0" normalizeH="0" baseline="0" noProof="0" smtClean="0">
                <a:ln>
                  <a:noFill/>
                </a:ln>
                <a:solidFill>
                  <a:prstClr val="black">
                    <a:tint val="75000"/>
                  </a:prstClr>
                </a:solidFill>
                <a:effectLst/>
                <a:uLnTx/>
                <a:uFillTx/>
                <a:latin typeface="Times New Roman"/>
                <a:ea typeface="+mn-ea"/>
                <a:cs typeface="B Nazanin"/>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tint val="75000"/>
                </a:prstClr>
              </a:solidFill>
              <a:effectLst/>
              <a:uLnTx/>
              <a:uFillTx/>
              <a:latin typeface="Times New Roman"/>
              <a:ea typeface="+mn-ea"/>
              <a:cs typeface="B Nazanin"/>
            </a:endParaRPr>
          </a:p>
        </p:txBody>
      </p:sp>
      <p:grpSp>
        <p:nvGrpSpPr>
          <p:cNvPr id="10" name="Group 9"/>
          <p:cNvGrpSpPr/>
          <p:nvPr/>
        </p:nvGrpSpPr>
        <p:grpSpPr>
          <a:xfrm>
            <a:off x="10440555" y="109442"/>
            <a:ext cx="1606830" cy="6529745"/>
            <a:chOff x="10440555" y="109442"/>
            <a:chExt cx="1606830" cy="6529745"/>
          </a:xfrm>
        </p:grpSpPr>
        <p:sp>
          <p:nvSpPr>
            <p:cNvPr id="5" name="Rounded Rectangle 4"/>
            <p:cNvSpPr/>
            <p:nvPr/>
          </p:nvSpPr>
          <p:spPr>
            <a:xfrm>
              <a:off x="10440555" y="109442"/>
              <a:ext cx="1606830" cy="6529745"/>
            </a:xfrm>
            <a:prstGeom prst="roundRect">
              <a:avLst>
                <a:gd name="adj" fmla="val 50000"/>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a:ea typeface="+mn-ea"/>
                <a:cs typeface="B Nazanin"/>
              </a:endParaRPr>
            </a:p>
          </p:txBody>
        </p:sp>
        <p:pic>
          <p:nvPicPr>
            <p:cNvPr id="6" name="Picture 5"/>
            <p:cNvPicPr>
              <a:picLocks noChangeAspect="1"/>
            </p:cNvPicPr>
            <p:nvPr/>
          </p:nvPicPr>
          <p:blipFill>
            <a:blip r:embed="rId2"/>
            <a:stretch>
              <a:fillRect/>
            </a:stretch>
          </p:blipFill>
          <p:spPr>
            <a:xfrm>
              <a:off x="10635374" y="826105"/>
              <a:ext cx="1222109" cy="135411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7" name="TextBox 6">
              <a:extLst>
                <a:ext uri="{FF2B5EF4-FFF2-40B4-BE49-F238E27FC236}">
                  <a16:creationId xmlns:a16="http://schemas.microsoft.com/office/drawing/2014/main" xmlns="" id="{7AAB3D70-CB0F-4B10-918B-658B87FEA900}"/>
                </a:ext>
              </a:extLst>
            </p:cNvPr>
            <p:cNvSpPr txBox="1"/>
            <p:nvPr/>
          </p:nvSpPr>
          <p:spPr>
            <a:xfrm>
              <a:off x="10440555" y="2993135"/>
              <a:ext cx="1606830" cy="1077218"/>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اصول و مبانی مدیریت خطر بلایا</a:t>
              </a:r>
              <a:endParaRPr kumimoji="0" lang="en-US"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sp>
          <p:nvSpPr>
            <p:cNvPr id="8" name="TextBox 7">
              <a:extLst>
                <a:ext uri="{FF2B5EF4-FFF2-40B4-BE49-F238E27FC236}">
                  <a16:creationId xmlns:a16="http://schemas.microsoft.com/office/drawing/2014/main" xmlns="" id="{7AAB3D70-CB0F-4B10-918B-658B87FEA900}"/>
                </a:ext>
              </a:extLst>
            </p:cNvPr>
            <p:cNvSpPr txBox="1"/>
            <p:nvPr/>
          </p:nvSpPr>
          <p:spPr>
            <a:xfrm>
              <a:off x="10440555" y="4551632"/>
              <a:ext cx="1606830" cy="1938992"/>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عنوان:</a:t>
              </a:r>
            </a:p>
            <a:p>
              <a:pPr lvl="0" algn="ctr" rtl="1">
                <a:defRPr/>
              </a:pPr>
              <a:r>
                <a:rPr lang="fa-IR" sz="4000" dirty="0">
                  <a:solidFill>
                    <a:srgbClr val="3E0329"/>
                  </a:solidFill>
                  <a:effectLst>
                    <a:outerShdw blurRad="38100" dist="38100" dir="2700000" algn="tl">
                      <a:srgbClr val="000000">
                        <a:alpha val="43137"/>
                      </a:srgbClr>
                    </a:outerShdw>
                  </a:effectLst>
                  <a:latin typeface="IranNastaliq" panose="02020505000000020003" pitchFamily="18" charset="0"/>
                  <a:cs typeface="IranNastaliq" panose="02020505000000020003" pitchFamily="18" charset="0"/>
                </a:rPr>
                <a:t>مدیریت بیماریهای واگیر</a:t>
              </a:r>
              <a:endParaRPr kumimoji="0" lang="en-US"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cs typeface="IranNastaliq" panose="02020505000000020003" pitchFamily="18" charset="0"/>
              </a:endParaRPr>
            </a:p>
          </p:txBody>
        </p:sp>
      </p:grpSp>
      <p:sp>
        <p:nvSpPr>
          <p:cNvPr id="9" name="Content Placeholder 8"/>
          <p:cNvSpPr>
            <a:spLocks noGrp="1"/>
          </p:cNvSpPr>
          <p:nvPr>
            <p:ph idx="1"/>
          </p:nvPr>
        </p:nvSpPr>
        <p:spPr>
          <a:xfrm>
            <a:off x="233515" y="235974"/>
            <a:ext cx="10017138" cy="6485501"/>
          </a:xfrm>
        </p:spPr>
        <p:txBody>
          <a:bodyPr>
            <a:normAutofit/>
          </a:bodyPr>
          <a:lstStyle/>
          <a:p>
            <a:pPr marL="0" indent="0" algn="justLow" rtl="1">
              <a:lnSpc>
                <a:spcPct val="100000"/>
              </a:lnSpc>
              <a:buNone/>
            </a:pPr>
            <a:r>
              <a:rPr lang="fa-IR" b="1" dirty="0"/>
              <a:t>دوره کمون</a:t>
            </a:r>
          </a:p>
          <a:p>
            <a:pPr marL="0" indent="0" algn="justLow" rtl="1">
              <a:lnSpc>
                <a:spcPct val="100000"/>
              </a:lnSpc>
              <a:buNone/>
            </a:pPr>
            <a:r>
              <a:rPr lang="fa-IR" dirty="0"/>
              <a:t> به فاصله زمانی بین مواجهه با عامل عفونی و بروز اولین علایم دوره کمون گفته میشود.  دوره کمون از چند ساعت برای ابتلا به برخی بیماریهای گوارشی تا چند سال برای بیماریهایی مانند ایدز متفاوت است. </a:t>
            </a:r>
          </a:p>
          <a:p>
            <a:pPr marL="0" indent="0" algn="justLow" rtl="1">
              <a:lnSpc>
                <a:spcPct val="100000"/>
              </a:lnSpc>
              <a:buNone/>
            </a:pPr>
            <a:r>
              <a:rPr lang="fa-IR" b="1" dirty="0"/>
              <a:t>حامل یا حالت ناقلی</a:t>
            </a:r>
          </a:p>
          <a:p>
            <a:pPr marL="0" indent="0" algn="justLow" rtl="1">
              <a:lnSpc>
                <a:spcPct val="100000"/>
              </a:lnSpc>
              <a:buNone/>
            </a:pPr>
            <a:r>
              <a:rPr lang="fa-IR" dirty="0"/>
              <a:t>به شخص یا حیوانی گفته می شود که بدون داشتن هر گونه علامت بالینی، نقش مهمی در انتشار عفونت دارد. در گسترش اپیدمی های پیشرونده، ناقلین بدون علامت مهمترین نقش را ایفا می کنند. </a:t>
            </a:r>
          </a:p>
          <a:p>
            <a:pPr marL="0" indent="0" algn="justLow" rtl="1">
              <a:lnSpc>
                <a:spcPct val="100000"/>
              </a:lnSpc>
              <a:buNone/>
            </a:pPr>
            <a:r>
              <a:rPr lang="fa-IR" b="1" dirty="0"/>
              <a:t>جداسازي: </a:t>
            </a:r>
          </a:p>
          <a:p>
            <a:pPr marL="0" indent="0" algn="justLow" rtl="1">
              <a:lnSpc>
                <a:spcPct val="100000"/>
              </a:lnSpc>
              <a:buNone/>
            </a:pPr>
            <a:r>
              <a:rPr lang="fa-IR" dirty="0"/>
              <a:t>جدا کردن افراد یا حیوانات آلوده از دیگران در دوره واگیری بیماری و نگهداری آنها در محل و تحت شرایطی که انتقال مستقیم یا غیر مستقیم عامل عفونی را از آنها به میزبانان حساس یا به کسانی که ممکن است عامل عفونی را به دیگران منتقل کنند، پیشگیری و یا محدود کند . جداسازی در مورد برخی از بیماران مثل مبتلایان به دیفتری ، مننژیت و... لازم است.</a:t>
            </a:r>
          </a:p>
          <a:p>
            <a:pPr marL="0" indent="0" algn="justLow" rtl="1">
              <a:lnSpc>
                <a:spcPct val="100000"/>
              </a:lnSpc>
              <a:buNone/>
            </a:pPr>
            <a:endParaRPr lang="fa-IR" dirty="0"/>
          </a:p>
        </p:txBody>
      </p:sp>
    </p:spTree>
    <p:extLst>
      <p:ext uri="{BB962C8B-B14F-4D97-AF65-F5344CB8AC3E}">
        <p14:creationId xmlns:p14="http://schemas.microsoft.com/office/powerpoint/2010/main" val="285255959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best setting">
      <a:majorFont>
        <a:latin typeface="Times New Roman"/>
        <a:ea typeface=""/>
        <a:cs typeface="B Nazanin"/>
      </a:majorFont>
      <a:minorFont>
        <a:latin typeface="Times New Roman"/>
        <a:ea typeface=""/>
        <a:cs typeface="B Nazani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6007</TotalTime>
  <Words>2863</Words>
  <Application>Microsoft Office PowerPoint</Application>
  <PresentationFormat>Widescreen</PresentationFormat>
  <Paragraphs>208</Paragraphs>
  <Slides>24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24</vt:i4>
      </vt:variant>
    </vt:vector>
  </HeadingPairs>
  <TitlesOfParts>
    <vt:vector size="31" baseType="lpstr">
      <vt:lpstr>Arial</vt:lpstr>
      <vt:lpstr>B Nazanin</vt:lpstr>
      <vt:lpstr>Calibri</vt:lpstr>
      <vt:lpstr>IranNastaliq</vt:lpstr>
      <vt:lpstr>Times New Roman</vt:lpstr>
      <vt:lpstr>Wingdings</vt:lpstr>
      <vt:lpstr>Office Theme</vt:lpstr>
      <vt:lpstr>PowerPoint Presentation</vt:lpstr>
      <vt:lpstr>مدیریت بیماریهای واگیر</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vaio</dc:creator>
  <cp:lastModifiedBy>class1</cp:lastModifiedBy>
  <cp:revision>862</cp:revision>
  <dcterms:created xsi:type="dcterms:W3CDTF">2022-06-15T18:53:35Z</dcterms:created>
  <dcterms:modified xsi:type="dcterms:W3CDTF">2025-12-03T09:33:14Z</dcterms:modified>
</cp:coreProperties>
</file>